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59" r:id="rId3"/>
    <p:sldId id="260" r:id="rId4"/>
    <p:sldId id="262" r:id="rId5"/>
    <p:sldId id="261" r:id="rId6"/>
    <p:sldId id="258" r:id="rId7"/>
    <p:sldId id="257" r:id="rId8"/>
    <p:sldId id="267" r:id="rId9"/>
    <p:sldId id="264" r:id="rId10"/>
    <p:sldId id="265" r:id="rId11"/>
    <p:sldId id="282" r:id="rId12"/>
    <p:sldId id="266" r:id="rId13"/>
    <p:sldId id="270" r:id="rId14"/>
    <p:sldId id="281" r:id="rId15"/>
    <p:sldId id="269" r:id="rId16"/>
    <p:sldId id="277" r:id="rId17"/>
    <p:sldId id="349" r:id="rId18"/>
    <p:sldId id="272" r:id="rId19"/>
    <p:sldId id="271" r:id="rId20"/>
    <p:sldId id="273" r:id="rId21"/>
    <p:sldId id="274" r:id="rId22"/>
    <p:sldId id="278" r:id="rId23"/>
    <p:sldId id="279" r:id="rId24"/>
    <p:sldId id="284" r:id="rId25"/>
    <p:sldId id="283" r:id="rId26"/>
    <p:sldId id="289" r:id="rId27"/>
    <p:sldId id="331" r:id="rId28"/>
    <p:sldId id="280" r:id="rId29"/>
    <p:sldId id="288" r:id="rId30"/>
    <p:sldId id="285" r:id="rId31"/>
    <p:sldId id="328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9" r:id="rId46"/>
    <p:sldId id="305" r:id="rId47"/>
    <p:sldId id="302" r:id="rId48"/>
    <p:sldId id="306" r:id="rId49"/>
    <p:sldId id="308" r:id="rId50"/>
    <p:sldId id="310" r:id="rId51"/>
    <p:sldId id="311" r:id="rId52"/>
    <p:sldId id="312" r:id="rId53"/>
    <p:sldId id="313" r:id="rId54"/>
    <p:sldId id="314" r:id="rId55"/>
    <p:sldId id="315" r:id="rId56"/>
    <p:sldId id="319" r:id="rId57"/>
    <p:sldId id="316" r:id="rId58"/>
    <p:sldId id="317" r:id="rId59"/>
    <p:sldId id="318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9" r:id="rId69"/>
    <p:sldId id="330" r:id="rId70"/>
    <p:sldId id="332" r:id="rId71"/>
    <p:sldId id="333" r:id="rId72"/>
    <p:sldId id="335" r:id="rId73"/>
    <p:sldId id="334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8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30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556FC-8960-4B7D-B826-A909AE28F4B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A4486-BCEA-4989-AD0D-EA7AA03EB163}">
      <dgm:prSet phldrT="[Text]"/>
      <dgm:spPr/>
      <dgm:t>
        <a:bodyPr/>
        <a:lstStyle/>
        <a:p>
          <a:r>
            <a:rPr lang="en-US" err="1" smtClean="0"/>
            <a:t>Bệnh</a:t>
          </a:r>
          <a:r>
            <a:rPr lang="en-US" smtClean="0"/>
            <a:t/>
          </a:r>
          <a:br>
            <a:rPr lang="en-US" smtClean="0"/>
          </a:br>
          <a:r>
            <a:rPr lang="en-US" smtClean="0"/>
            <a:t> </a:t>
          </a:r>
          <a:r>
            <a:rPr lang="en-US" err="1" smtClean="0"/>
            <a:t>mạch</a:t>
          </a:r>
          <a:r>
            <a:rPr lang="en-US" smtClean="0"/>
            <a:t> </a:t>
          </a:r>
          <a:r>
            <a:rPr lang="en-US" err="1" smtClean="0"/>
            <a:t>vành</a:t>
          </a:r>
          <a:endParaRPr lang="en-US"/>
        </a:p>
      </dgm:t>
    </dgm:pt>
    <dgm:pt modelId="{C2CC9574-1BFE-43D6-B7B8-D06FF2DD4888}" type="parTrans" cxnId="{C7773351-7B74-4E42-AE71-3D221A742837}">
      <dgm:prSet/>
      <dgm:spPr/>
      <dgm:t>
        <a:bodyPr/>
        <a:lstStyle/>
        <a:p>
          <a:endParaRPr lang="en-US"/>
        </a:p>
      </dgm:t>
    </dgm:pt>
    <dgm:pt modelId="{9191E655-F4F5-4A32-A1A1-5E7B4E7F766F}" type="sibTrans" cxnId="{C7773351-7B74-4E42-AE71-3D221A742837}">
      <dgm:prSet/>
      <dgm:spPr/>
      <dgm:t>
        <a:bodyPr/>
        <a:lstStyle/>
        <a:p>
          <a:endParaRPr lang="en-US"/>
        </a:p>
      </dgm:t>
    </dgm:pt>
    <dgm:pt modelId="{18F0AE72-5FBD-46DD-97D5-1C2FC3945E1F}">
      <dgm:prSet phldrT="[Text]"/>
      <dgm:spPr/>
      <dgm:t>
        <a:bodyPr/>
        <a:lstStyle/>
        <a:p>
          <a:r>
            <a:rPr lang="en-US" err="1" smtClean="0"/>
            <a:t>Hội</a:t>
          </a:r>
          <a:r>
            <a:rPr lang="en-US" smtClean="0"/>
            <a:t> </a:t>
          </a:r>
          <a:r>
            <a:rPr lang="en-US" err="1" smtClean="0"/>
            <a:t>chứng</a:t>
          </a:r>
          <a:r>
            <a:rPr lang="en-US" smtClean="0"/>
            <a:t> </a:t>
          </a:r>
          <a:r>
            <a:rPr lang="en-US" err="1" smtClean="0"/>
            <a:t>vành</a:t>
          </a:r>
          <a:r>
            <a:rPr lang="en-US" smtClean="0"/>
            <a:t> </a:t>
          </a:r>
          <a:r>
            <a:rPr lang="en-US" err="1" smtClean="0"/>
            <a:t>cấp</a:t>
          </a:r>
          <a:endParaRPr lang="en-US"/>
        </a:p>
      </dgm:t>
    </dgm:pt>
    <dgm:pt modelId="{FBD65C96-3C67-4AD0-8A69-8277A2A0D689}" type="parTrans" cxnId="{A5340758-03E5-40DD-9A40-5E780D39CE65}">
      <dgm:prSet/>
      <dgm:spPr/>
      <dgm:t>
        <a:bodyPr/>
        <a:lstStyle/>
        <a:p>
          <a:endParaRPr lang="en-US"/>
        </a:p>
      </dgm:t>
    </dgm:pt>
    <dgm:pt modelId="{DE1913CD-6D4F-448C-978A-42B4ECFED76E}" type="sibTrans" cxnId="{A5340758-03E5-40DD-9A40-5E780D39CE65}">
      <dgm:prSet/>
      <dgm:spPr/>
      <dgm:t>
        <a:bodyPr/>
        <a:lstStyle/>
        <a:p>
          <a:endParaRPr lang="en-US"/>
        </a:p>
      </dgm:t>
    </dgm:pt>
    <dgm:pt modelId="{4D8F1CE2-CCBA-46A8-9024-D54A7BB3A121}">
      <dgm:prSet phldrT="[Text]"/>
      <dgm:spPr/>
      <dgm:t>
        <a:bodyPr/>
        <a:lstStyle/>
        <a:p>
          <a:r>
            <a:rPr lang="en-US" smtClean="0"/>
            <a:t>STEMI</a:t>
          </a:r>
          <a:endParaRPr lang="en-US"/>
        </a:p>
      </dgm:t>
    </dgm:pt>
    <dgm:pt modelId="{F2C30F18-3F8D-48DF-96CE-397780A77614}" type="parTrans" cxnId="{BD0B5641-D2C7-477D-BB3B-9798E31C085C}">
      <dgm:prSet/>
      <dgm:spPr/>
      <dgm:t>
        <a:bodyPr/>
        <a:lstStyle/>
        <a:p>
          <a:endParaRPr lang="en-US"/>
        </a:p>
      </dgm:t>
    </dgm:pt>
    <dgm:pt modelId="{30EE45C8-1E3B-45B2-973C-B19ADFE6E333}" type="sibTrans" cxnId="{BD0B5641-D2C7-477D-BB3B-9798E31C085C}">
      <dgm:prSet/>
      <dgm:spPr/>
      <dgm:t>
        <a:bodyPr/>
        <a:lstStyle/>
        <a:p>
          <a:endParaRPr lang="en-US"/>
        </a:p>
      </dgm:t>
    </dgm:pt>
    <dgm:pt modelId="{705CB50D-550B-459B-BE1E-8E07B7FA8F41}">
      <dgm:prSet phldrT="[Text]"/>
      <dgm:spPr/>
      <dgm:t>
        <a:bodyPr/>
        <a:lstStyle/>
        <a:p>
          <a:r>
            <a:rPr lang="en-US" smtClean="0"/>
            <a:t>UA</a:t>
          </a:r>
          <a:endParaRPr lang="en-US"/>
        </a:p>
      </dgm:t>
    </dgm:pt>
    <dgm:pt modelId="{E06E06B0-ED16-422A-AA89-2AD97449C4DF}" type="parTrans" cxnId="{326D55AD-4EC0-463C-934C-7D64DB48454B}">
      <dgm:prSet/>
      <dgm:spPr/>
      <dgm:t>
        <a:bodyPr/>
        <a:lstStyle/>
        <a:p>
          <a:endParaRPr lang="en-US"/>
        </a:p>
      </dgm:t>
    </dgm:pt>
    <dgm:pt modelId="{38680D08-E149-40FD-9DA8-7207D2520BB9}" type="sibTrans" cxnId="{326D55AD-4EC0-463C-934C-7D64DB48454B}">
      <dgm:prSet/>
      <dgm:spPr/>
      <dgm:t>
        <a:bodyPr/>
        <a:lstStyle/>
        <a:p>
          <a:endParaRPr lang="en-US"/>
        </a:p>
      </dgm:t>
    </dgm:pt>
    <dgm:pt modelId="{0822A158-232B-4420-A522-63E444A7E911}">
      <dgm:prSet phldrT="[Text]"/>
      <dgm:spPr/>
      <dgm:t>
        <a:bodyPr/>
        <a:lstStyle/>
        <a:p>
          <a:r>
            <a:rPr lang="en-US" smtClean="0"/>
            <a:t>BTTMCB </a:t>
          </a:r>
          <a:br>
            <a:rPr lang="en-US" smtClean="0"/>
          </a:br>
          <a:r>
            <a:rPr lang="en-US" smtClean="0"/>
            <a:t>ổn định</a:t>
          </a:r>
          <a:endParaRPr lang="en-US"/>
        </a:p>
      </dgm:t>
    </dgm:pt>
    <dgm:pt modelId="{A89EC5B0-2D71-4172-8348-057569C9EE14}" type="parTrans" cxnId="{A9BA2848-8B60-43EB-9D51-B3F7CB373B32}">
      <dgm:prSet/>
      <dgm:spPr/>
      <dgm:t>
        <a:bodyPr/>
        <a:lstStyle/>
        <a:p>
          <a:endParaRPr lang="en-US"/>
        </a:p>
      </dgm:t>
    </dgm:pt>
    <dgm:pt modelId="{A90A081B-1AC0-4CEC-9EF5-26C8A981EF47}" type="sibTrans" cxnId="{A9BA2848-8B60-43EB-9D51-B3F7CB373B32}">
      <dgm:prSet/>
      <dgm:spPr/>
      <dgm:t>
        <a:bodyPr/>
        <a:lstStyle/>
        <a:p>
          <a:endParaRPr lang="en-US"/>
        </a:p>
      </dgm:t>
    </dgm:pt>
    <dgm:pt modelId="{2BBB1088-4616-4B5A-B9EE-6F6ACE966CA8}">
      <dgm:prSet/>
      <dgm:spPr/>
      <dgm:t>
        <a:bodyPr/>
        <a:lstStyle/>
        <a:p>
          <a:r>
            <a:rPr lang="en-US" smtClean="0"/>
            <a:t>NSTEMI</a:t>
          </a:r>
          <a:endParaRPr lang="en-US"/>
        </a:p>
      </dgm:t>
    </dgm:pt>
    <dgm:pt modelId="{B5F51677-95AF-4650-92D8-3E7DA0243EF3}" type="parTrans" cxnId="{AE7A3003-0023-411F-B909-392A4C206D36}">
      <dgm:prSet/>
      <dgm:spPr/>
      <dgm:t>
        <a:bodyPr/>
        <a:lstStyle/>
        <a:p>
          <a:endParaRPr lang="en-US"/>
        </a:p>
      </dgm:t>
    </dgm:pt>
    <dgm:pt modelId="{DB445464-8AA7-43E9-A7FA-A2F679532C2C}" type="sibTrans" cxnId="{AE7A3003-0023-411F-B909-392A4C206D36}">
      <dgm:prSet/>
      <dgm:spPr/>
      <dgm:t>
        <a:bodyPr/>
        <a:lstStyle/>
        <a:p>
          <a:endParaRPr lang="en-US"/>
        </a:p>
      </dgm:t>
    </dgm:pt>
    <dgm:pt modelId="{20D92F01-C500-4B0A-8EFA-0EA189A89325}" type="pres">
      <dgm:prSet presAssocID="{07F556FC-8960-4B7D-B826-A909AE28F4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F9401B-5C00-4558-8185-AC92FA815635}" type="pres">
      <dgm:prSet presAssocID="{CB7A4486-BCEA-4989-AD0D-EA7AA03EB163}" presName="root1" presStyleCnt="0"/>
      <dgm:spPr/>
    </dgm:pt>
    <dgm:pt modelId="{BB2FC2A9-6A50-4BAF-AF05-C58DF57B0685}" type="pres">
      <dgm:prSet presAssocID="{CB7A4486-BCEA-4989-AD0D-EA7AA03EB16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024358-2908-4374-8658-A4F65D7FAA58}" type="pres">
      <dgm:prSet presAssocID="{CB7A4486-BCEA-4989-AD0D-EA7AA03EB163}" presName="level2hierChild" presStyleCnt="0"/>
      <dgm:spPr/>
    </dgm:pt>
    <dgm:pt modelId="{1C176A99-A30E-4A1C-82BE-37ACF67B931F}" type="pres">
      <dgm:prSet presAssocID="{FBD65C96-3C67-4AD0-8A69-8277A2A0D68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5C140B58-4B6C-40B3-B1BF-10A226FFB7B2}" type="pres">
      <dgm:prSet presAssocID="{FBD65C96-3C67-4AD0-8A69-8277A2A0D68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1FD0EC-0B51-4D3B-AF59-1837C262CAB1}" type="pres">
      <dgm:prSet presAssocID="{18F0AE72-5FBD-46DD-97D5-1C2FC3945E1F}" presName="root2" presStyleCnt="0"/>
      <dgm:spPr/>
    </dgm:pt>
    <dgm:pt modelId="{8660D0A5-781F-4B37-8916-586FE697D930}" type="pres">
      <dgm:prSet presAssocID="{18F0AE72-5FBD-46DD-97D5-1C2FC3945E1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D7D86-8391-4DFF-B6F5-386443068FA7}" type="pres">
      <dgm:prSet presAssocID="{18F0AE72-5FBD-46DD-97D5-1C2FC3945E1F}" presName="level3hierChild" presStyleCnt="0"/>
      <dgm:spPr/>
    </dgm:pt>
    <dgm:pt modelId="{EF5181FA-BE61-4EE9-A7DE-C20552F89E9E}" type="pres">
      <dgm:prSet presAssocID="{F2C30F18-3F8D-48DF-96CE-397780A77614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3635E3FD-39C7-43F7-A47D-44903DEF9B0B}" type="pres">
      <dgm:prSet presAssocID="{F2C30F18-3F8D-48DF-96CE-397780A77614}" presName="connTx" presStyleLbl="parChTrans1D3" presStyleIdx="0" presStyleCnt="3"/>
      <dgm:spPr/>
      <dgm:t>
        <a:bodyPr/>
        <a:lstStyle/>
        <a:p>
          <a:endParaRPr lang="en-US"/>
        </a:p>
      </dgm:t>
    </dgm:pt>
    <dgm:pt modelId="{D0B6F795-40DC-4CFF-9BC4-E0A897994856}" type="pres">
      <dgm:prSet presAssocID="{4D8F1CE2-CCBA-46A8-9024-D54A7BB3A121}" presName="root2" presStyleCnt="0"/>
      <dgm:spPr/>
    </dgm:pt>
    <dgm:pt modelId="{13B81E2C-AA59-487F-8F47-07A2059A7C8C}" type="pres">
      <dgm:prSet presAssocID="{4D8F1CE2-CCBA-46A8-9024-D54A7BB3A121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2A2333-9E4E-4EA3-B9A2-080B64820476}" type="pres">
      <dgm:prSet presAssocID="{4D8F1CE2-CCBA-46A8-9024-D54A7BB3A121}" presName="level3hierChild" presStyleCnt="0"/>
      <dgm:spPr/>
    </dgm:pt>
    <dgm:pt modelId="{EB5E7986-0F6E-4B64-86CC-0B022CA61A31}" type="pres">
      <dgm:prSet presAssocID="{B5F51677-95AF-4650-92D8-3E7DA0243EF3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FBCD58B4-0697-4DED-82B3-E44CF37D32A0}" type="pres">
      <dgm:prSet presAssocID="{B5F51677-95AF-4650-92D8-3E7DA0243EF3}" presName="connTx" presStyleLbl="parChTrans1D3" presStyleIdx="1" presStyleCnt="3"/>
      <dgm:spPr/>
      <dgm:t>
        <a:bodyPr/>
        <a:lstStyle/>
        <a:p>
          <a:endParaRPr lang="en-US"/>
        </a:p>
      </dgm:t>
    </dgm:pt>
    <dgm:pt modelId="{31502CC9-83E4-443F-9B2A-7A8ECAFAF8EF}" type="pres">
      <dgm:prSet presAssocID="{2BBB1088-4616-4B5A-B9EE-6F6ACE966CA8}" presName="root2" presStyleCnt="0"/>
      <dgm:spPr/>
    </dgm:pt>
    <dgm:pt modelId="{CEB0F309-6EAA-453D-A911-088C61F771E1}" type="pres">
      <dgm:prSet presAssocID="{2BBB1088-4616-4B5A-B9EE-6F6ACE966CA8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448A41-EF35-47C4-8EC0-BCA3A944D94F}" type="pres">
      <dgm:prSet presAssocID="{2BBB1088-4616-4B5A-B9EE-6F6ACE966CA8}" presName="level3hierChild" presStyleCnt="0"/>
      <dgm:spPr/>
    </dgm:pt>
    <dgm:pt modelId="{AEBA6E93-26E8-4791-896A-78595197628F}" type="pres">
      <dgm:prSet presAssocID="{E06E06B0-ED16-422A-AA89-2AD97449C4DF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409EA573-C68C-4B0E-A886-0EE62265DFFC}" type="pres">
      <dgm:prSet presAssocID="{E06E06B0-ED16-422A-AA89-2AD97449C4DF}" presName="connTx" presStyleLbl="parChTrans1D3" presStyleIdx="2" presStyleCnt="3"/>
      <dgm:spPr/>
      <dgm:t>
        <a:bodyPr/>
        <a:lstStyle/>
        <a:p>
          <a:endParaRPr lang="en-US"/>
        </a:p>
      </dgm:t>
    </dgm:pt>
    <dgm:pt modelId="{96581D8E-BC3F-44C7-BB42-5C33925386F8}" type="pres">
      <dgm:prSet presAssocID="{705CB50D-550B-459B-BE1E-8E07B7FA8F41}" presName="root2" presStyleCnt="0"/>
      <dgm:spPr/>
    </dgm:pt>
    <dgm:pt modelId="{1C141235-3CFB-4811-895E-310ED85C9DDB}" type="pres">
      <dgm:prSet presAssocID="{705CB50D-550B-459B-BE1E-8E07B7FA8F41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8E129-9464-40E5-B0B6-834FC3D7B1C3}" type="pres">
      <dgm:prSet presAssocID="{705CB50D-550B-459B-BE1E-8E07B7FA8F41}" presName="level3hierChild" presStyleCnt="0"/>
      <dgm:spPr/>
    </dgm:pt>
    <dgm:pt modelId="{2E18C911-D4FA-4D51-A2F3-1C90840A777A}" type="pres">
      <dgm:prSet presAssocID="{A89EC5B0-2D71-4172-8348-057569C9EE1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E6E81174-77BA-4338-855E-91FD0E242281}" type="pres">
      <dgm:prSet presAssocID="{A89EC5B0-2D71-4172-8348-057569C9EE1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041EE94-9224-4C9B-8CE2-BF6E13D06660}" type="pres">
      <dgm:prSet presAssocID="{0822A158-232B-4420-A522-63E444A7E911}" presName="root2" presStyleCnt="0"/>
      <dgm:spPr/>
    </dgm:pt>
    <dgm:pt modelId="{AC1CB75C-5BC9-46BD-BEE0-58E5FA6F7EA5}" type="pres">
      <dgm:prSet presAssocID="{0822A158-232B-4420-A522-63E444A7E91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F68B5B-532E-45BE-97E5-A9484A5601BA}" type="pres">
      <dgm:prSet presAssocID="{0822A158-232B-4420-A522-63E444A7E911}" presName="level3hierChild" presStyleCnt="0"/>
      <dgm:spPr/>
    </dgm:pt>
  </dgm:ptLst>
  <dgm:cxnLst>
    <dgm:cxn modelId="{DA066A44-0F6C-40AA-9C98-4939C0D1A6E6}" type="presOf" srcId="{0822A158-232B-4420-A522-63E444A7E911}" destId="{AC1CB75C-5BC9-46BD-BEE0-58E5FA6F7EA5}" srcOrd="0" destOrd="0" presId="urn:microsoft.com/office/officeart/2005/8/layout/hierarchy2"/>
    <dgm:cxn modelId="{64483019-0A78-4649-B0C9-58C341F15985}" type="presOf" srcId="{A89EC5B0-2D71-4172-8348-057569C9EE14}" destId="{E6E81174-77BA-4338-855E-91FD0E242281}" srcOrd="1" destOrd="0" presId="urn:microsoft.com/office/officeart/2005/8/layout/hierarchy2"/>
    <dgm:cxn modelId="{2CDB54EE-3161-40EE-8FD0-227FD2328295}" type="presOf" srcId="{E06E06B0-ED16-422A-AA89-2AD97449C4DF}" destId="{AEBA6E93-26E8-4791-896A-78595197628F}" srcOrd="0" destOrd="0" presId="urn:microsoft.com/office/officeart/2005/8/layout/hierarchy2"/>
    <dgm:cxn modelId="{A5340758-03E5-40DD-9A40-5E780D39CE65}" srcId="{CB7A4486-BCEA-4989-AD0D-EA7AA03EB163}" destId="{18F0AE72-5FBD-46DD-97D5-1C2FC3945E1F}" srcOrd="0" destOrd="0" parTransId="{FBD65C96-3C67-4AD0-8A69-8277A2A0D689}" sibTransId="{DE1913CD-6D4F-448C-978A-42B4ECFED76E}"/>
    <dgm:cxn modelId="{D443AA37-983E-4730-8267-9FF8B30AF90D}" type="presOf" srcId="{705CB50D-550B-459B-BE1E-8E07B7FA8F41}" destId="{1C141235-3CFB-4811-895E-310ED85C9DDB}" srcOrd="0" destOrd="0" presId="urn:microsoft.com/office/officeart/2005/8/layout/hierarchy2"/>
    <dgm:cxn modelId="{E7B8B3B3-B42A-4881-88F9-941DFC9D738E}" type="presOf" srcId="{FBD65C96-3C67-4AD0-8A69-8277A2A0D689}" destId="{1C176A99-A30E-4A1C-82BE-37ACF67B931F}" srcOrd="0" destOrd="0" presId="urn:microsoft.com/office/officeart/2005/8/layout/hierarchy2"/>
    <dgm:cxn modelId="{F531EBAD-110F-42F5-BA3C-8F0B9CC53B86}" type="presOf" srcId="{E06E06B0-ED16-422A-AA89-2AD97449C4DF}" destId="{409EA573-C68C-4B0E-A886-0EE62265DFFC}" srcOrd="1" destOrd="0" presId="urn:microsoft.com/office/officeart/2005/8/layout/hierarchy2"/>
    <dgm:cxn modelId="{AE7A3003-0023-411F-B909-392A4C206D36}" srcId="{18F0AE72-5FBD-46DD-97D5-1C2FC3945E1F}" destId="{2BBB1088-4616-4B5A-B9EE-6F6ACE966CA8}" srcOrd="1" destOrd="0" parTransId="{B5F51677-95AF-4650-92D8-3E7DA0243EF3}" sibTransId="{DB445464-8AA7-43E9-A7FA-A2F679532C2C}"/>
    <dgm:cxn modelId="{BD0B5641-D2C7-477D-BB3B-9798E31C085C}" srcId="{18F0AE72-5FBD-46DD-97D5-1C2FC3945E1F}" destId="{4D8F1CE2-CCBA-46A8-9024-D54A7BB3A121}" srcOrd="0" destOrd="0" parTransId="{F2C30F18-3F8D-48DF-96CE-397780A77614}" sibTransId="{30EE45C8-1E3B-45B2-973C-B19ADFE6E333}"/>
    <dgm:cxn modelId="{4878A5F2-7649-425D-A3E2-A785BD1825A4}" type="presOf" srcId="{CB7A4486-BCEA-4989-AD0D-EA7AA03EB163}" destId="{BB2FC2A9-6A50-4BAF-AF05-C58DF57B0685}" srcOrd="0" destOrd="0" presId="urn:microsoft.com/office/officeart/2005/8/layout/hierarchy2"/>
    <dgm:cxn modelId="{849A2CC8-5F6C-46DC-B5AC-31DF5CB009F9}" type="presOf" srcId="{4D8F1CE2-CCBA-46A8-9024-D54A7BB3A121}" destId="{13B81E2C-AA59-487F-8F47-07A2059A7C8C}" srcOrd="0" destOrd="0" presId="urn:microsoft.com/office/officeart/2005/8/layout/hierarchy2"/>
    <dgm:cxn modelId="{096FD26E-B89A-419E-83AF-A7DADEF46D17}" type="presOf" srcId="{B5F51677-95AF-4650-92D8-3E7DA0243EF3}" destId="{FBCD58B4-0697-4DED-82B3-E44CF37D32A0}" srcOrd="1" destOrd="0" presId="urn:microsoft.com/office/officeart/2005/8/layout/hierarchy2"/>
    <dgm:cxn modelId="{A9BA2848-8B60-43EB-9D51-B3F7CB373B32}" srcId="{CB7A4486-BCEA-4989-AD0D-EA7AA03EB163}" destId="{0822A158-232B-4420-A522-63E444A7E911}" srcOrd="1" destOrd="0" parTransId="{A89EC5B0-2D71-4172-8348-057569C9EE14}" sibTransId="{A90A081B-1AC0-4CEC-9EF5-26C8A981EF47}"/>
    <dgm:cxn modelId="{98A65575-18AD-4445-9649-82CA2543F913}" type="presOf" srcId="{07F556FC-8960-4B7D-B826-A909AE28F4BC}" destId="{20D92F01-C500-4B0A-8EFA-0EA189A89325}" srcOrd="0" destOrd="0" presId="urn:microsoft.com/office/officeart/2005/8/layout/hierarchy2"/>
    <dgm:cxn modelId="{6A216515-53BE-4E0A-9E2C-7F65FAF201C9}" type="presOf" srcId="{B5F51677-95AF-4650-92D8-3E7DA0243EF3}" destId="{EB5E7986-0F6E-4B64-86CC-0B022CA61A31}" srcOrd="0" destOrd="0" presId="urn:microsoft.com/office/officeart/2005/8/layout/hierarchy2"/>
    <dgm:cxn modelId="{B57500F1-D4D7-4F4D-B1BF-EAA3BAA1FAC6}" type="presOf" srcId="{FBD65C96-3C67-4AD0-8A69-8277A2A0D689}" destId="{5C140B58-4B6C-40B3-B1BF-10A226FFB7B2}" srcOrd="1" destOrd="0" presId="urn:microsoft.com/office/officeart/2005/8/layout/hierarchy2"/>
    <dgm:cxn modelId="{F2EE7BC0-6B33-43BB-8CC9-E962FFCF4868}" type="presOf" srcId="{A89EC5B0-2D71-4172-8348-057569C9EE14}" destId="{2E18C911-D4FA-4D51-A2F3-1C90840A777A}" srcOrd="0" destOrd="0" presId="urn:microsoft.com/office/officeart/2005/8/layout/hierarchy2"/>
    <dgm:cxn modelId="{1ADADC67-F0B3-4C41-8DD8-B89F69D4B667}" type="presOf" srcId="{18F0AE72-5FBD-46DD-97D5-1C2FC3945E1F}" destId="{8660D0A5-781F-4B37-8916-586FE697D930}" srcOrd="0" destOrd="0" presId="urn:microsoft.com/office/officeart/2005/8/layout/hierarchy2"/>
    <dgm:cxn modelId="{669EB9BB-274D-4540-ACB3-00AD9E7D4E03}" type="presOf" srcId="{2BBB1088-4616-4B5A-B9EE-6F6ACE966CA8}" destId="{CEB0F309-6EAA-453D-A911-088C61F771E1}" srcOrd="0" destOrd="0" presId="urn:microsoft.com/office/officeart/2005/8/layout/hierarchy2"/>
    <dgm:cxn modelId="{C7773351-7B74-4E42-AE71-3D221A742837}" srcId="{07F556FC-8960-4B7D-B826-A909AE28F4BC}" destId="{CB7A4486-BCEA-4989-AD0D-EA7AA03EB163}" srcOrd="0" destOrd="0" parTransId="{C2CC9574-1BFE-43D6-B7B8-D06FF2DD4888}" sibTransId="{9191E655-F4F5-4A32-A1A1-5E7B4E7F766F}"/>
    <dgm:cxn modelId="{326D55AD-4EC0-463C-934C-7D64DB48454B}" srcId="{18F0AE72-5FBD-46DD-97D5-1C2FC3945E1F}" destId="{705CB50D-550B-459B-BE1E-8E07B7FA8F41}" srcOrd="2" destOrd="0" parTransId="{E06E06B0-ED16-422A-AA89-2AD97449C4DF}" sibTransId="{38680D08-E149-40FD-9DA8-7207D2520BB9}"/>
    <dgm:cxn modelId="{AFCFE0F5-C8DC-4CE1-AF9F-C92C85C4B211}" type="presOf" srcId="{F2C30F18-3F8D-48DF-96CE-397780A77614}" destId="{3635E3FD-39C7-43F7-A47D-44903DEF9B0B}" srcOrd="1" destOrd="0" presId="urn:microsoft.com/office/officeart/2005/8/layout/hierarchy2"/>
    <dgm:cxn modelId="{97DFA99D-4550-4DE7-A0ED-5E89F4ECA4D7}" type="presOf" srcId="{F2C30F18-3F8D-48DF-96CE-397780A77614}" destId="{EF5181FA-BE61-4EE9-A7DE-C20552F89E9E}" srcOrd="0" destOrd="0" presId="urn:microsoft.com/office/officeart/2005/8/layout/hierarchy2"/>
    <dgm:cxn modelId="{E2F55C70-6DD9-4F15-BA32-8BB00DD8FAD7}" type="presParOf" srcId="{20D92F01-C500-4B0A-8EFA-0EA189A89325}" destId="{B6F9401B-5C00-4558-8185-AC92FA815635}" srcOrd="0" destOrd="0" presId="urn:microsoft.com/office/officeart/2005/8/layout/hierarchy2"/>
    <dgm:cxn modelId="{2B70246F-9E8A-4024-9045-87283054D894}" type="presParOf" srcId="{B6F9401B-5C00-4558-8185-AC92FA815635}" destId="{BB2FC2A9-6A50-4BAF-AF05-C58DF57B0685}" srcOrd="0" destOrd="0" presId="urn:microsoft.com/office/officeart/2005/8/layout/hierarchy2"/>
    <dgm:cxn modelId="{519812A7-EF7E-4C9C-BBE8-49CBA0EF4CDF}" type="presParOf" srcId="{B6F9401B-5C00-4558-8185-AC92FA815635}" destId="{57024358-2908-4374-8658-A4F65D7FAA58}" srcOrd="1" destOrd="0" presId="urn:microsoft.com/office/officeart/2005/8/layout/hierarchy2"/>
    <dgm:cxn modelId="{83BDA161-7759-44C9-B440-90872087E57E}" type="presParOf" srcId="{57024358-2908-4374-8658-A4F65D7FAA58}" destId="{1C176A99-A30E-4A1C-82BE-37ACF67B931F}" srcOrd="0" destOrd="0" presId="urn:microsoft.com/office/officeart/2005/8/layout/hierarchy2"/>
    <dgm:cxn modelId="{2EBEF1D8-B90B-4D43-AA68-3134755CD74B}" type="presParOf" srcId="{1C176A99-A30E-4A1C-82BE-37ACF67B931F}" destId="{5C140B58-4B6C-40B3-B1BF-10A226FFB7B2}" srcOrd="0" destOrd="0" presId="urn:microsoft.com/office/officeart/2005/8/layout/hierarchy2"/>
    <dgm:cxn modelId="{C2A85F69-7321-4A66-A5DF-37B26D2A0110}" type="presParOf" srcId="{57024358-2908-4374-8658-A4F65D7FAA58}" destId="{C31FD0EC-0B51-4D3B-AF59-1837C262CAB1}" srcOrd="1" destOrd="0" presId="urn:microsoft.com/office/officeart/2005/8/layout/hierarchy2"/>
    <dgm:cxn modelId="{C5D8B3CD-8E49-4259-AC7D-786F5786AD9F}" type="presParOf" srcId="{C31FD0EC-0B51-4D3B-AF59-1837C262CAB1}" destId="{8660D0A5-781F-4B37-8916-586FE697D930}" srcOrd="0" destOrd="0" presId="urn:microsoft.com/office/officeart/2005/8/layout/hierarchy2"/>
    <dgm:cxn modelId="{A0C8B622-F40E-4711-B888-0E30FA1C7637}" type="presParOf" srcId="{C31FD0EC-0B51-4D3B-AF59-1837C262CAB1}" destId="{34BD7D86-8391-4DFF-B6F5-386443068FA7}" srcOrd="1" destOrd="0" presId="urn:microsoft.com/office/officeart/2005/8/layout/hierarchy2"/>
    <dgm:cxn modelId="{83144002-4635-41CE-B4F3-00686E482042}" type="presParOf" srcId="{34BD7D86-8391-4DFF-B6F5-386443068FA7}" destId="{EF5181FA-BE61-4EE9-A7DE-C20552F89E9E}" srcOrd="0" destOrd="0" presId="urn:microsoft.com/office/officeart/2005/8/layout/hierarchy2"/>
    <dgm:cxn modelId="{B69B88A5-FF6F-4210-8542-5F9E233DDF91}" type="presParOf" srcId="{EF5181FA-BE61-4EE9-A7DE-C20552F89E9E}" destId="{3635E3FD-39C7-43F7-A47D-44903DEF9B0B}" srcOrd="0" destOrd="0" presId="urn:microsoft.com/office/officeart/2005/8/layout/hierarchy2"/>
    <dgm:cxn modelId="{5F08D045-ACB9-48B4-9390-D19AAFD460A9}" type="presParOf" srcId="{34BD7D86-8391-4DFF-B6F5-386443068FA7}" destId="{D0B6F795-40DC-4CFF-9BC4-E0A897994856}" srcOrd="1" destOrd="0" presId="urn:microsoft.com/office/officeart/2005/8/layout/hierarchy2"/>
    <dgm:cxn modelId="{EE74D33E-7649-4821-86A8-8A0F08A39EFE}" type="presParOf" srcId="{D0B6F795-40DC-4CFF-9BC4-E0A897994856}" destId="{13B81E2C-AA59-487F-8F47-07A2059A7C8C}" srcOrd="0" destOrd="0" presId="urn:microsoft.com/office/officeart/2005/8/layout/hierarchy2"/>
    <dgm:cxn modelId="{7C81E49D-D462-4004-AF9C-3DE282DC6A31}" type="presParOf" srcId="{D0B6F795-40DC-4CFF-9BC4-E0A897994856}" destId="{612A2333-9E4E-4EA3-B9A2-080B64820476}" srcOrd="1" destOrd="0" presId="urn:microsoft.com/office/officeart/2005/8/layout/hierarchy2"/>
    <dgm:cxn modelId="{D3575DE4-3BA7-4F53-9866-78D5082E05D7}" type="presParOf" srcId="{34BD7D86-8391-4DFF-B6F5-386443068FA7}" destId="{EB5E7986-0F6E-4B64-86CC-0B022CA61A31}" srcOrd="2" destOrd="0" presId="urn:microsoft.com/office/officeart/2005/8/layout/hierarchy2"/>
    <dgm:cxn modelId="{DC559BE9-3328-40B0-B8B7-BE51142201BC}" type="presParOf" srcId="{EB5E7986-0F6E-4B64-86CC-0B022CA61A31}" destId="{FBCD58B4-0697-4DED-82B3-E44CF37D32A0}" srcOrd="0" destOrd="0" presId="urn:microsoft.com/office/officeart/2005/8/layout/hierarchy2"/>
    <dgm:cxn modelId="{141DD9C3-B984-4BF3-A9DD-817454E0DD98}" type="presParOf" srcId="{34BD7D86-8391-4DFF-B6F5-386443068FA7}" destId="{31502CC9-83E4-443F-9B2A-7A8ECAFAF8EF}" srcOrd="3" destOrd="0" presId="urn:microsoft.com/office/officeart/2005/8/layout/hierarchy2"/>
    <dgm:cxn modelId="{2105B4E1-6299-4B5D-9073-54F6D268C237}" type="presParOf" srcId="{31502CC9-83E4-443F-9B2A-7A8ECAFAF8EF}" destId="{CEB0F309-6EAA-453D-A911-088C61F771E1}" srcOrd="0" destOrd="0" presId="urn:microsoft.com/office/officeart/2005/8/layout/hierarchy2"/>
    <dgm:cxn modelId="{F1C636D8-00C6-4A0C-82DB-141F7FD9713B}" type="presParOf" srcId="{31502CC9-83E4-443F-9B2A-7A8ECAFAF8EF}" destId="{1A448A41-EF35-47C4-8EC0-BCA3A944D94F}" srcOrd="1" destOrd="0" presId="urn:microsoft.com/office/officeart/2005/8/layout/hierarchy2"/>
    <dgm:cxn modelId="{2FCB69B3-75EC-4CEC-860F-BFCA8C058A6D}" type="presParOf" srcId="{34BD7D86-8391-4DFF-B6F5-386443068FA7}" destId="{AEBA6E93-26E8-4791-896A-78595197628F}" srcOrd="4" destOrd="0" presId="urn:microsoft.com/office/officeart/2005/8/layout/hierarchy2"/>
    <dgm:cxn modelId="{50FEFCE5-647E-440F-8FDB-3F695E37C011}" type="presParOf" srcId="{AEBA6E93-26E8-4791-896A-78595197628F}" destId="{409EA573-C68C-4B0E-A886-0EE62265DFFC}" srcOrd="0" destOrd="0" presId="urn:microsoft.com/office/officeart/2005/8/layout/hierarchy2"/>
    <dgm:cxn modelId="{8DF9A5F5-FA5C-4CFB-8A1D-F3F177B68F3C}" type="presParOf" srcId="{34BD7D86-8391-4DFF-B6F5-386443068FA7}" destId="{96581D8E-BC3F-44C7-BB42-5C33925386F8}" srcOrd="5" destOrd="0" presId="urn:microsoft.com/office/officeart/2005/8/layout/hierarchy2"/>
    <dgm:cxn modelId="{CBF89B0B-2FA5-4DEB-9E01-06C6BD96B8B3}" type="presParOf" srcId="{96581D8E-BC3F-44C7-BB42-5C33925386F8}" destId="{1C141235-3CFB-4811-895E-310ED85C9DDB}" srcOrd="0" destOrd="0" presId="urn:microsoft.com/office/officeart/2005/8/layout/hierarchy2"/>
    <dgm:cxn modelId="{46421D23-689E-4DEF-B6FB-2B6FA30988EF}" type="presParOf" srcId="{96581D8E-BC3F-44C7-BB42-5C33925386F8}" destId="{B538E129-9464-40E5-B0B6-834FC3D7B1C3}" srcOrd="1" destOrd="0" presId="urn:microsoft.com/office/officeart/2005/8/layout/hierarchy2"/>
    <dgm:cxn modelId="{B2EE67F4-9C61-4753-900F-F38ACF10067F}" type="presParOf" srcId="{57024358-2908-4374-8658-A4F65D7FAA58}" destId="{2E18C911-D4FA-4D51-A2F3-1C90840A777A}" srcOrd="2" destOrd="0" presId="urn:microsoft.com/office/officeart/2005/8/layout/hierarchy2"/>
    <dgm:cxn modelId="{E35D2C60-2D2E-49E7-BE90-12C9A0452548}" type="presParOf" srcId="{2E18C911-D4FA-4D51-A2F3-1C90840A777A}" destId="{E6E81174-77BA-4338-855E-91FD0E242281}" srcOrd="0" destOrd="0" presId="urn:microsoft.com/office/officeart/2005/8/layout/hierarchy2"/>
    <dgm:cxn modelId="{17C2BE24-A4E3-4CA4-A750-A12E1E0759FE}" type="presParOf" srcId="{57024358-2908-4374-8658-A4F65D7FAA58}" destId="{C041EE94-9224-4C9B-8CE2-BF6E13D06660}" srcOrd="3" destOrd="0" presId="urn:microsoft.com/office/officeart/2005/8/layout/hierarchy2"/>
    <dgm:cxn modelId="{70A239AD-E0D9-413E-BCE7-2318C0D82C19}" type="presParOf" srcId="{C041EE94-9224-4C9B-8CE2-BF6E13D06660}" destId="{AC1CB75C-5BC9-46BD-BEE0-58E5FA6F7EA5}" srcOrd="0" destOrd="0" presId="urn:microsoft.com/office/officeart/2005/8/layout/hierarchy2"/>
    <dgm:cxn modelId="{29E51FCF-28BD-4474-8BAA-10C2E560D6BB}" type="presParOf" srcId="{C041EE94-9224-4C9B-8CE2-BF6E13D06660}" destId="{5EF68B5B-532E-45BE-97E5-A9484A5601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FC2A9-6A50-4BAF-AF05-C58DF57B0685}">
      <dsp:nvSpPr>
        <dsp:cNvPr id="0" name=""/>
        <dsp:cNvSpPr/>
      </dsp:nvSpPr>
      <dsp:spPr>
        <a:xfrm>
          <a:off x="684" y="2338123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err="1" smtClean="0"/>
            <a:t>Bệnh</a:t>
          </a:r>
          <a:r>
            <a:rPr lang="en-US" sz="3800" kern="1200" smtClean="0"/>
            <a:t/>
          </a:r>
          <a:br>
            <a:rPr lang="en-US" sz="3800" kern="1200" smtClean="0"/>
          </a:br>
          <a:r>
            <a:rPr lang="en-US" sz="3800" kern="1200" smtClean="0"/>
            <a:t> </a:t>
          </a:r>
          <a:r>
            <a:rPr lang="en-US" sz="3800" kern="1200" err="1" smtClean="0"/>
            <a:t>mạch</a:t>
          </a:r>
          <a:r>
            <a:rPr lang="en-US" sz="3800" kern="1200" smtClean="0"/>
            <a:t> </a:t>
          </a:r>
          <a:r>
            <a:rPr lang="en-US" sz="3800" kern="1200" err="1" smtClean="0"/>
            <a:t>vành</a:t>
          </a:r>
          <a:endParaRPr lang="en-US" sz="3800" kern="1200"/>
        </a:p>
      </dsp:txBody>
      <dsp:txXfrm>
        <a:off x="35918" y="2373357"/>
        <a:ext cx="2335487" cy="1132509"/>
      </dsp:txXfrm>
    </dsp:sp>
    <dsp:sp modelId="{1C176A99-A30E-4A1C-82BE-37ACF67B931F}">
      <dsp:nvSpPr>
        <dsp:cNvPr id="0" name=""/>
        <dsp:cNvSpPr/>
      </dsp:nvSpPr>
      <dsp:spPr>
        <a:xfrm rot="19457599">
          <a:off x="2295242" y="2569674"/>
          <a:ext cx="1185177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185177" y="240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58201" y="2564126"/>
        <a:ext cx="59258" cy="59258"/>
      </dsp:txXfrm>
    </dsp:sp>
    <dsp:sp modelId="{8660D0A5-781F-4B37-8916-586FE697D930}">
      <dsp:nvSpPr>
        <dsp:cNvPr id="0" name=""/>
        <dsp:cNvSpPr/>
      </dsp:nvSpPr>
      <dsp:spPr>
        <a:xfrm>
          <a:off x="3369022" y="1646411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err="1" smtClean="0"/>
            <a:t>Hội</a:t>
          </a:r>
          <a:r>
            <a:rPr lang="en-US" sz="3800" kern="1200" smtClean="0"/>
            <a:t> </a:t>
          </a:r>
          <a:r>
            <a:rPr lang="en-US" sz="3800" kern="1200" err="1" smtClean="0"/>
            <a:t>chứng</a:t>
          </a:r>
          <a:r>
            <a:rPr lang="en-US" sz="3800" kern="1200" smtClean="0"/>
            <a:t> </a:t>
          </a:r>
          <a:r>
            <a:rPr lang="en-US" sz="3800" kern="1200" err="1" smtClean="0"/>
            <a:t>vành</a:t>
          </a:r>
          <a:r>
            <a:rPr lang="en-US" sz="3800" kern="1200" smtClean="0"/>
            <a:t> </a:t>
          </a:r>
          <a:r>
            <a:rPr lang="en-US" sz="3800" kern="1200" err="1" smtClean="0"/>
            <a:t>cấp</a:t>
          </a:r>
          <a:endParaRPr lang="en-US" sz="3800" kern="1200"/>
        </a:p>
      </dsp:txBody>
      <dsp:txXfrm>
        <a:off x="3404256" y="1681645"/>
        <a:ext cx="2335487" cy="1132509"/>
      </dsp:txXfrm>
    </dsp:sp>
    <dsp:sp modelId="{EF5181FA-BE61-4EE9-A7DE-C20552F89E9E}">
      <dsp:nvSpPr>
        <dsp:cNvPr id="0" name=""/>
        <dsp:cNvSpPr/>
      </dsp:nvSpPr>
      <dsp:spPr>
        <a:xfrm rot="18289469">
          <a:off x="5413547" y="1532105"/>
          <a:ext cx="168524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68524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214037" y="1514056"/>
        <a:ext cx="84262" cy="84262"/>
      </dsp:txXfrm>
    </dsp:sp>
    <dsp:sp modelId="{13B81E2C-AA59-487F-8F47-07A2059A7C8C}">
      <dsp:nvSpPr>
        <dsp:cNvPr id="0" name=""/>
        <dsp:cNvSpPr/>
      </dsp:nvSpPr>
      <dsp:spPr>
        <a:xfrm>
          <a:off x="6737359" y="262986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STEMI</a:t>
          </a:r>
          <a:endParaRPr lang="en-US" sz="3800" kern="1200"/>
        </a:p>
      </dsp:txBody>
      <dsp:txXfrm>
        <a:off x="6772593" y="298220"/>
        <a:ext cx="2335487" cy="1132509"/>
      </dsp:txXfrm>
    </dsp:sp>
    <dsp:sp modelId="{EB5E7986-0F6E-4B64-86CC-0B022CA61A31}">
      <dsp:nvSpPr>
        <dsp:cNvPr id="0" name=""/>
        <dsp:cNvSpPr/>
      </dsp:nvSpPr>
      <dsp:spPr>
        <a:xfrm>
          <a:off x="5774977" y="2223817"/>
          <a:ext cx="96238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96238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32109" y="2223840"/>
        <a:ext cx="48119" cy="48119"/>
      </dsp:txXfrm>
    </dsp:sp>
    <dsp:sp modelId="{CEB0F309-6EAA-453D-A911-088C61F771E1}">
      <dsp:nvSpPr>
        <dsp:cNvPr id="0" name=""/>
        <dsp:cNvSpPr/>
      </dsp:nvSpPr>
      <dsp:spPr>
        <a:xfrm>
          <a:off x="6737359" y="1646411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NSTEMI</a:t>
          </a:r>
          <a:endParaRPr lang="en-US" sz="3800" kern="1200"/>
        </a:p>
      </dsp:txBody>
      <dsp:txXfrm>
        <a:off x="6772593" y="1681645"/>
        <a:ext cx="2335487" cy="1132509"/>
      </dsp:txXfrm>
    </dsp:sp>
    <dsp:sp modelId="{AEBA6E93-26E8-4791-896A-78595197628F}">
      <dsp:nvSpPr>
        <dsp:cNvPr id="0" name=""/>
        <dsp:cNvSpPr/>
      </dsp:nvSpPr>
      <dsp:spPr>
        <a:xfrm rot="3310531">
          <a:off x="5413547" y="2915530"/>
          <a:ext cx="168524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68524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214037" y="2897481"/>
        <a:ext cx="84262" cy="84262"/>
      </dsp:txXfrm>
    </dsp:sp>
    <dsp:sp modelId="{1C141235-3CFB-4811-895E-310ED85C9DDB}">
      <dsp:nvSpPr>
        <dsp:cNvPr id="0" name=""/>
        <dsp:cNvSpPr/>
      </dsp:nvSpPr>
      <dsp:spPr>
        <a:xfrm>
          <a:off x="6737359" y="3029835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UA</a:t>
          </a:r>
          <a:endParaRPr lang="en-US" sz="3800" kern="1200"/>
        </a:p>
      </dsp:txBody>
      <dsp:txXfrm>
        <a:off x="6772593" y="3065069"/>
        <a:ext cx="2335487" cy="1132509"/>
      </dsp:txXfrm>
    </dsp:sp>
    <dsp:sp modelId="{2E18C911-D4FA-4D51-A2F3-1C90840A777A}">
      <dsp:nvSpPr>
        <dsp:cNvPr id="0" name=""/>
        <dsp:cNvSpPr/>
      </dsp:nvSpPr>
      <dsp:spPr>
        <a:xfrm rot="2142401">
          <a:off x="2295242" y="3261386"/>
          <a:ext cx="1185177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185177" y="240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58201" y="3255838"/>
        <a:ext cx="59258" cy="59258"/>
      </dsp:txXfrm>
    </dsp:sp>
    <dsp:sp modelId="{AC1CB75C-5BC9-46BD-BEE0-58E5FA6F7EA5}">
      <dsp:nvSpPr>
        <dsp:cNvPr id="0" name=""/>
        <dsp:cNvSpPr/>
      </dsp:nvSpPr>
      <dsp:spPr>
        <a:xfrm>
          <a:off x="3369022" y="3029835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BTTMCB </a:t>
          </a:r>
          <a:br>
            <a:rPr lang="en-US" sz="3800" kern="1200" smtClean="0"/>
          </a:br>
          <a:r>
            <a:rPr lang="en-US" sz="3800" kern="1200" smtClean="0"/>
            <a:t>ổn định</a:t>
          </a:r>
          <a:endParaRPr lang="en-US" sz="3800" kern="1200"/>
        </a:p>
      </dsp:txBody>
      <dsp:txXfrm>
        <a:off x="3404256" y="3065069"/>
        <a:ext cx="2335487" cy="1132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30270-C125-46E5-9B25-26C6E8FAF96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CF382-3A29-48A9-8103-2821C0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6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9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6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1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5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7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3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6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2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9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87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8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1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2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8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0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4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6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86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79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64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87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0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59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83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6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23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83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80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9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0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22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47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23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29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35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28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91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91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39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1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0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18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860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22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59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50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61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56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442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80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759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78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027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6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2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1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8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6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0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1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1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7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4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1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2D12-AB87-4BAB-B969-A7729F44908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7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ECG TRONG </a:t>
            </a:r>
            <a:b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HỘI CHỨNG VÀNH CẤP</a:t>
            </a:r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>
            <a:normAutofit/>
          </a:bodyPr>
          <a:lstStyle/>
          <a:p>
            <a:r>
              <a:rPr lang="en-US" sz="3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Ths. BS. Nguyễn Trường Duy</a:t>
            </a:r>
          </a:p>
          <a:p>
            <a:r>
              <a:rPr lang="en-US" sz="2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Bộ môn Nội – Đại Học Y Dược</a:t>
            </a:r>
          </a:p>
          <a:p>
            <a:r>
              <a:rPr lang="en-US" sz="2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Khoa Nội Tim Mạch – BV. Chợ Rẫy</a:t>
            </a:r>
            <a:endParaRPr lang="en-US" sz="2000">
              <a:solidFill>
                <a:schemeClr val="accent6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600" y="61354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Email: </a:t>
            </a:r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bstruongduy@gmail.com </a:t>
            </a:r>
          </a:p>
          <a:p>
            <a:r>
              <a:rPr lang="en-US">
                <a:solidFill>
                  <a:schemeClr val="bg1"/>
                </a:solidFill>
              </a:rPr>
              <a:t>Fb: www.facebook.com/truongduy.nguyen.7</a:t>
            </a:r>
          </a:p>
        </p:txBody>
      </p:sp>
    </p:spTree>
    <p:extLst>
      <p:ext uri="{BB962C8B-B14F-4D97-AF65-F5344CB8AC3E}">
        <p14:creationId xmlns:p14="http://schemas.microsoft.com/office/powerpoint/2010/main" val="38342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  <a:latin typeface="Arial Narrow" pitchFamily="34" charset="0"/>
              </a:rPr>
              <a:t>TRIỆU CHỨNG LÂM SÀNG</a:t>
            </a:r>
            <a:endParaRPr lang="en-US">
              <a:solidFill>
                <a:srgbClr val="FFFF00"/>
              </a:solidFill>
              <a:latin typeface="Arial Narrow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3276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733800" y="1600200"/>
            <a:ext cx="4495800" cy="6373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nhân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yếu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tố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nguy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cơ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tim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mạch</a:t>
            </a:r>
            <a:endParaRPr lang="en-US" dirty="0" smtClean="0">
              <a:latin typeface="Arial" pitchFamily="34" charset="0"/>
            </a:endParaRPr>
          </a:p>
          <a:p>
            <a:pPr algn="ctr"/>
            <a:endParaRPr lang="en-US" dirty="0">
              <a:latin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33800" y="2400302"/>
            <a:ext cx="4495800" cy="12191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Đau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sau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itchFamily="34" charset="0"/>
              </a:rPr>
              <a:t>xương</a:t>
            </a:r>
            <a:r>
              <a:rPr lang="en-US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smtClean="0">
                <a:solidFill>
                  <a:schemeClr val="dk1"/>
                </a:solidFill>
                <a:latin typeface="Arial" pitchFamily="34" charset="0"/>
              </a:rPr>
              <a:t>ức, ngực trái</a:t>
            </a:r>
            <a:endParaRPr lang="en-US" dirty="0">
              <a:solidFill>
                <a:schemeClr val="dk1"/>
              </a:solidFill>
              <a:latin typeface="Arial" pitchFamily="34" charset="0"/>
            </a:endParaRPr>
          </a:p>
          <a:p>
            <a:pPr algn="ctr"/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Lan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cổ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hàm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dưới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mặt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trong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cánh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tay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trái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ngón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4-5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tay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trái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mặt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trong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cánh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tay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phải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thượng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vị</a:t>
            </a:r>
            <a:endParaRPr lang="en-US" dirty="0">
              <a:solidFill>
                <a:schemeClr val="dk1"/>
              </a:solidFill>
              <a:latin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13018" y="3761510"/>
            <a:ext cx="4495800" cy="6095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dk1"/>
                </a:solidFill>
                <a:latin typeface="Arial" pitchFamily="34" charset="0"/>
              </a:rPr>
              <a:t>Cảm</a:t>
            </a:r>
            <a:r>
              <a:rPr lang="en-US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smtClean="0">
                <a:solidFill>
                  <a:schemeClr val="dk1"/>
                </a:solidFill>
                <a:latin typeface="Arial" pitchFamily="34" charset="0"/>
              </a:rPr>
              <a:t>giác</a:t>
            </a:r>
            <a:r>
              <a:rPr lang="en-US">
                <a:latin typeface="Arial" pitchFamily="34" charset="0"/>
              </a:rPr>
              <a:t>:</a:t>
            </a:r>
            <a:r>
              <a:rPr lang="en-US" smtClean="0">
                <a:solidFill>
                  <a:schemeClr val="dk1"/>
                </a:solidFill>
                <a:latin typeface="Arial" pitchFamily="34" charset="0"/>
              </a:rPr>
              <a:t> đè nặng, </a:t>
            </a:r>
            <a:r>
              <a:rPr lang="en-US" err="1">
                <a:solidFill>
                  <a:schemeClr val="dk1"/>
                </a:solidFill>
                <a:latin typeface="Arial" pitchFamily="34" charset="0"/>
              </a:rPr>
              <a:t>siết</a:t>
            </a:r>
            <a:r>
              <a:rPr lang="en-US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smtClean="0">
                <a:solidFill>
                  <a:schemeClr val="dk1"/>
                </a:solidFill>
                <a:latin typeface="Arial" pitchFamily="34" charset="0"/>
              </a:rPr>
              <a:t>chặt, bóp nghẹt</a:t>
            </a:r>
            <a:endParaRPr lang="en-US" dirty="0">
              <a:solidFill>
                <a:schemeClr val="dk1"/>
              </a:solidFill>
              <a:latin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78382" y="4523510"/>
            <a:ext cx="4495800" cy="6095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dk1"/>
                </a:solidFill>
                <a:latin typeface="Arial" pitchFamily="34" charset="0"/>
              </a:rPr>
              <a:t>Triệu chứng đi kèm: khó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thở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buồn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nôn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vã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mồ</a:t>
            </a:r>
            <a:r>
              <a:rPr lang="en-US" dirty="0">
                <a:solidFill>
                  <a:schemeClr val="dk1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 pitchFamily="34" charset="0"/>
              </a:rPr>
              <a:t>hôi</a:t>
            </a:r>
            <a:endParaRPr lang="en-US" dirty="0">
              <a:solidFill>
                <a:schemeClr val="dk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8200" y="6400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2</a:t>
            </a:r>
            <a:r>
              <a:rPr lang="en-US" sz="2400" dirty="0">
                <a:latin typeface="Arial" pitchFamily="34" charset="0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943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</a:rPr>
              <a:t>Levine’s sign</a:t>
            </a:r>
            <a:endParaRPr lang="en-US" sz="2400">
              <a:solidFill>
                <a:srgbClr val="FFC000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3581400" y="5410200"/>
            <a:ext cx="5410200" cy="144780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Đau sau xương ức + kéo dài &gt;30ph + vã mồ hôi </a:t>
            </a:r>
            <a:r>
              <a:rPr lang="en-US" sz="2000" smtClean="0">
                <a:sym typeface="Wingdings" pitchFamily="2" charset="2"/>
              </a:rPr>
              <a:t> gợi ý rất mạnh đến NMCT</a:t>
            </a:r>
          </a:p>
          <a:p>
            <a:pPr algn="ctr"/>
            <a:r>
              <a:rPr lang="en-US" sz="1600" i="1" smtClean="0">
                <a:sym typeface="Wingdings" pitchFamily="2" charset="2"/>
              </a:rPr>
              <a:t>(Harrison’s Pricnciples of Internal Medicine)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6331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600200"/>
            <a:ext cx="57912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24600" y="6019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FFC000"/>
                </a:solidFill>
              </a:rPr>
              <a:t>ESC Guideline for STEMI (2017)</a:t>
            </a:r>
            <a:endParaRPr lang="en-US" i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0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HỘI CHỨNG VÀNH CẤP</a:t>
            </a:r>
            <a:endParaRPr lang="en-US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838200"/>
            <a:ext cx="363378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Davies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1" y="838200"/>
            <a:ext cx="303053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923829" y="3429000"/>
            <a:ext cx="2570162" cy="1905000"/>
            <a:chOff x="174" y="1632"/>
            <a:chExt cx="1959" cy="156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312" y="1645"/>
              <a:ext cx="1658" cy="1491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336" y="2480"/>
              <a:ext cx="16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5" descr="EKG 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" y="1632"/>
              <a:ext cx="1959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2284413" y="3457575"/>
            <a:ext cx="2413000" cy="1828800"/>
            <a:chOff x="2418" y="1640"/>
            <a:chExt cx="1998" cy="1528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526" y="1640"/>
              <a:ext cx="1658" cy="1528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544" y="2485"/>
              <a:ext cx="163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3456" y="2136"/>
              <a:ext cx="304" cy="499"/>
            </a:xfrm>
            <a:prstGeom prst="downArrow">
              <a:avLst>
                <a:gd name="adj1" fmla="val 50000"/>
                <a:gd name="adj2" fmla="val 9167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pic>
          <p:nvPicPr>
            <p:cNvPr id="14" name="Picture 10" descr="EKG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" y="1737"/>
              <a:ext cx="1998" cy="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427038" y="3451225"/>
            <a:ext cx="1878012" cy="1824038"/>
            <a:chOff x="4358" y="1632"/>
            <a:chExt cx="1658" cy="1536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358" y="1632"/>
              <a:ext cx="1658" cy="1536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4374" y="2483"/>
              <a:ext cx="16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8" name="Picture 14" descr="NEW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" y="1824"/>
              <a:ext cx="1632" cy="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5574" y="2235"/>
              <a:ext cx="336" cy="363"/>
            </a:xfrm>
            <a:prstGeom prst="curvedLeftArrow">
              <a:avLst>
                <a:gd name="adj1" fmla="val 34286"/>
                <a:gd name="adj2" fmla="val 68568"/>
                <a:gd name="adj3" fmla="val 25898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200" y="5380672"/>
            <a:ext cx="5181600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u="none" dirty="0" smtClean="0">
                <a:solidFill>
                  <a:srgbClr val="FFC000"/>
                </a:solidFill>
              </a:rPr>
              <a:t>Tắc </a:t>
            </a:r>
            <a:r>
              <a:rPr lang="vi-VN" u="none" dirty="0">
                <a:solidFill>
                  <a:srgbClr val="FFC000"/>
                </a:solidFill>
              </a:rPr>
              <a:t>không hoàn toàn ĐMV: </a:t>
            </a:r>
          </a:p>
          <a:p>
            <a:pPr marL="342900" indent="-342900">
              <a:buFontTx/>
              <a:buChar char="-"/>
              <a:defRPr/>
            </a:pPr>
            <a:r>
              <a:rPr lang="vi-VN" sz="1700" u="none" dirty="0">
                <a:solidFill>
                  <a:schemeClr val="bg1"/>
                </a:solidFill>
              </a:rPr>
              <a:t>ĐTN không ổn định (Troponin không tăng)</a:t>
            </a:r>
          </a:p>
          <a:p>
            <a:pPr marL="342900" indent="-342900">
              <a:buFontTx/>
              <a:buChar char="-"/>
              <a:defRPr/>
            </a:pPr>
            <a:r>
              <a:rPr lang="vi-VN" sz="1700" u="none" dirty="0">
                <a:solidFill>
                  <a:schemeClr val="bg1"/>
                </a:solidFill>
              </a:rPr>
              <a:t>NMCT cấp </a:t>
            </a:r>
            <a:r>
              <a:rPr lang="vi-VN" sz="1700" u="none" dirty="0" smtClean="0">
                <a:solidFill>
                  <a:schemeClr val="bg1"/>
                </a:solidFill>
              </a:rPr>
              <a:t>không </a:t>
            </a:r>
            <a:r>
              <a:rPr lang="vi-VN" sz="1700" dirty="0">
                <a:solidFill>
                  <a:schemeClr val="bg1"/>
                </a:solidFill>
              </a:rPr>
              <a:t>ST </a:t>
            </a:r>
            <a:r>
              <a:rPr lang="vi-VN" sz="1700" u="none" dirty="0" smtClean="0">
                <a:solidFill>
                  <a:schemeClr val="bg1"/>
                </a:solidFill>
              </a:rPr>
              <a:t>chênh </a:t>
            </a:r>
            <a:r>
              <a:rPr lang="vi-VN" sz="1700" u="none" dirty="0">
                <a:solidFill>
                  <a:schemeClr val="bg1"/>
                </a:solidFill>
              </a:rPr>
              <a:t>lên (Troponin tăng)</a:t>
            </a:r>
            <a:endParaRPr lang="en-US" sz="1700" u="none" dirty="0">
              <a:solidFill>
                <a:schemeClr val="bg1"/>
              </a:solidFill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613400" y="5406072"/>
            <a:ext cx="3302000" cy="92333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200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vi-VN" sz="1800" u="none" dirty="0" smtClean="0">
                <a:solidFill>
                  <a:srgbClr val="FFC000"/>
                </a:solidFill>
              </a:rPr>
              <a:t>Tắc </a:t>
            </a:r>
            <a:r>
              <a:rPr lang="vi-VN" sz="1800" u="none" dirty="0">
                <a:solidFill>
                  <a:srgbClr val="FFC000"/>
                </a:solidFill>
              </a:rPr>
              <a:t>hoàn toàn ĐMV: </a:t>
            </a:r>
          </a:p>
          <a:p>
            <a:pPr eaLnBrk="1" hangingPunct="1"/>
            <a:r>
              <a:rPr lang="en-US" sz="1800" u="none" dirty="0" smtClean="0">
                <a:solidFill>
                  <a:schemeClr val="bg1"/>
                </a:solidFill>
              </a:rPr>
              <a:t> </a:t>
            </a:r>
            <a:r>
              <a:rPr lang="vi-VN" sz="1700" u="none" dirty="0" smtClean="0">
                <a:solidFill>
                  <a:schemeClr val="bg1"/>
                </a:solidFill>
              </a:rPr>
              <a:t>NMCT </a:t>
            </a:r>
            <a:r>
              <a:rPr lang="vi-VN" sz="1700" u="none" dirty="0">
                <a:solidFill>
                  <a:schemeClr val="bg1"/>
                </a:solidFill>
              </a:rPr>
              <a:t>cấp ST chênh </a:t>
            </a:r>
            <a:r>
              <a:rPr lang="en-US" sz="1700" u="none" dirty="0" smtClean="0">
                <a:solidFill>
                  <a:schemeClr val="bg1"/>
                </a:solidFill>
              </a:rPr>
              <a:t> </a:t>
            </a:r>
            <a:r>
              <a:rPr lang="vi-VN" sz="1700" u="none" dirty="0" smtClean="0">
                <a:solidFill>
                  <a:schemeClr val="bg1"/>
                </a:solidFill>
              </a:rPr>
              <a:t>lên </a:t>
            </a:r>
            <a:r>
              <a:rPr lang="en-US" sz="1700" u="none" dirty="0" smtClean="0">
                <a:solidFill>
                  <a:schemeClr val="bg1"/>
                </a:solidFill>
              </a:rPr>
              <a:t>  </a:t>
            </a:r>
            <a:r>
              <a:rPr lang="vi-VN" sz="1700" u="none" dirty="0" smtClean="0">
                <a:solidFill>
                  <a:schemeClr val="bg1"/>
                </a:solidFill>
              </a:rPr>
              <a:t>(</a:t>
            </a:r>
            <a:r>
              <a:rPr lang="vi-VN" sz="1700" u="none" dirty="0">
                <a:solidFill>
                  <a:schemeClr val="bg1"/>
                </a:solidFill>
              </a:rPr>
              <a:t>Troponin tăng)</a:t>
            </a:r>
            <a:endParaRPr lang="en-US" sz="17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Tại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sao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lại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có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thay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đổi</a:t>
            </a:r>
            <a:r>
              <a:rPr lang="en-US" dirty="0" smtClean="0">
                <a:solidFill>
                  <a:srgbClr val="FFFF00"/>
                </a:solidFill>
              </a:rPr>
              <a:t> ST???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26" name="Picture 2" descr="Káº¿t quáº£ hÃ¬nh áº£nh cho táº¡i s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22124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5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ĐIỆN THẾ ĐỘNG MÀNG TẾ BÀO</a:t>
            </a:r>
            <a:endParaRPr lang="en-US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i.pinimg.com/originals/93/f9/47/93f94753161b52e1f978ccdaed668b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19650"/>
            <a:ext cx="7010400" cy="58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Giả thuyết về thay đổi đoạn ST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1"/>
            <a:ext cx="8229600" cy="198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TMCB cấp gây thay đổi điện thế màng tế bào:</a:t>
            </a:r>
          </a:p>
          <a:p>
            <a:r>
              <a:rPr lang="en-US" smtClean="0">
                <a:solidFill>
                  <a:schemeClr val="bg1"/>
                </a:solidFill>
              </a:rPr>
              <a:t>Giảm điện thế màng lúc nghỉ</a:t>
            </a:r>
          </a:p>
          <a:p>
            <a:r>
              <a:rPr lang="en-US" smtClean="0">
                <a:solidFill>
                  <a:schemeClr val="bg1"/>
                </a:solidFill>
              </a:rPr>
              <a:t>Giảm điện thế và độ dốc của pha 0</a:t>
            </a:r>
          </a:p>
          <a:p>
            <a:r>
              <a:rPr lang="en-US" smtClean="0">
                <a:solidFill>
                  <a:schemeClr val="bg1"/>
                </a:solidFill>
              </a:rPr>
              <a:t>Thời gian hoạt động điện thế bị rút ngắn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524000"/>
            <a:ext cx="70675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7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a.artstation.com/p/assets/images/images/016/698/904/large/daniel-bernal-06-cardiac-cycle-bernalstudio-01.jpg?15531184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" y="0"/>
            <a:ext cx="91720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8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Cơ chế gây ST chênh lên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Trong tình trạng bình thường, các đoạn QT và TQ đều nằm trên đường đẳng điện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687235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7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>
            <a:normAutofit fontScale="90000"/>
          </a:bodyPr>
          <a:lstStyle/>
          <a:p>
            <a:pPr marL="0" indent="0" algn="l"/>
            <a:r>
              <a:rPr lang="en-US" sz="3600">
                <a:solidFill>
                  <a:srgbClr val="FFFF00"/>
                </a:solidFill>
              </a:rPr>
              <a:t>Giả thuyết điện thế tổn thương tâm trương: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334000" cy="4221163"/>
          </a:xfrm>
        </p:spPr>
        <p:txBody>
          <a:bodyPr/>
          <a:lstStyle/>
          <a:p>
            <a:endParaRPr lang="en-US" smtClean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" y="3962400"/>
            <a:ext cx="9122546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59" y="1447801"/>
            <a:ext cx="4724741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" y="1447801"/>
            <a:ext cx="4397805" cy="253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4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GIẢI PHẪU HỆ MẠCH VÀNH</a:t>
            </a:r>
            <a:endParaRPr lang="en-US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191000" cy="48006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ĐM vành trái:</a:t>
            </a:r>
          </a:p>
          <a:p>
            <a:r>
              <a:rPr lang="en-US" smtClean="0">
                <a:solidFill>
                  <a:srgbClr val="FFC000"/>
                </a:solidFill>
              </a:rPr>
              <a:t>Thân chung (LMCA): </a:t>
            </a:r>
            <a:r>
              <a:rPr lang="en-US" smtClean="0">
                <a:solidFill>
                  <a:schemeClr val="bg1"/>
                </a:solidFill>
              </a:rPr>
              <a:t>tách thành 2 nhánh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rgbClr val="FFC000"/>
                </a:solidFill>
              </a:rPr>
              <a:t>LAD</a:t>
            </a:r>
            <a:r>
              <a:rPr lang="en-US" smtClean="0">
                <a:solidFill>
                  <a:schemeClr val="bg1"/>
                </a:solidFill>
              </a:rPr>
              <a:t>: ĐM liên thất trước = phân nhánh xuống trước trái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rgbClr val="FFC000"/>
                </a:solidFill>
              </a:rPr>
              <a:t>LCx</a:t>
            </a:r>
            <a:r>
              <a:rPr lang="en-US" smtClean="0">
                <a:solidFill>
                  <a:schemeClr val="bg1"/>
                </a:solidFill>
              </a:rPr>
              <a:t>: ĐM mũ = ĐM quặt ngược trái</a:t>
            </a:r>
          </a:p>
          <a:p>
            <a:pPr lvl="1">
              <a:buFont typeface="Wingdings" pitchFamily="2" charset="2"/>
              <a:buChar char="ü"/>
            </a:pPr>
            <a:endParaRPr 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Káº¿t quáº£ hÃ¬nh áº£nh cho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88" y="2133600"/>
            <a:ext cx="486155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85847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LMCA: Left Main Coronary Artery</a:t>
            </a:r>
          </a:p>
          <a:p>
            <a:r>
              <a:rPr lang="en-US" smtClean="0">
                <a:solidFill>
                  <a:schemeClr val="bg1"/>
                </a:solidFill>
              </a:rPr>
              <a:t>LAD: Left Anterior Descending</a:t>
            </a:r>
          </a:p>
          <a:p>
            <a:r>
              <a:rPr lang="en-US" smtClean="0">
                <a:solidFill>
                  <a:schemeClr val="bg1"/>
                </a:solidFill>
              </a:rPr>
              <a:t>LCx: Left Circumflex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0" indent="0" algn="l"/>
            <a:r>
              <a:rPr lang="en-US" sz="3600">
                <a:solidFill>
                  <a:srgbClr val="FFFF00"/>
                </a:solidFill>
              </a:rPr>
              <a:t>Giả thuyết điện thế tổn thương tâm thu: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257800" cy="4221163"/>
          </a:xfrm>
        </p:spPr>
        <p:txBody>
          <a:bodyPr/>
          <a:lstStyle/>
          <a:p>
            <a:endParaRPr lang="en-US" smtClean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4267200"/>
            <a:ext cx="913707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59" y="1752600"/>
            <a:ext cx="4724741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4397805" cy="253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2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Cơ chế gây ST chênh lên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7"/>
            <a:ext cx="4362450" cy="4525963"/>
          </a:xfrm>
        </p:spPr>
        <p:txBody>
          <a:bodyPr>
            <a:normAutofit lnSpcReduction="1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Bản chất của thay đổi ST là do hiện tượng vector tái cực bị kéo về vùng đang TMCB </a:t>
            </a:r>
          </a:p>
          <a:p>
            <a:r>
              <a:rPr lang="en-US" smtClean="0">
                <a:solidFill>
                  <a:schemeClr val="bg1"/>
                </a:solidFill>
              </a:rPr>
              <a:t>NMCT xuyên thành: ST chênh lên</a:t>
            </a:r>
          </a:p>
          <a:p>
            <a:r>
              <a:rPr lang="en-US" smtClean="0">
                <a:solidFill>
                  <a:schemeClr val="bg1"/>
                </a:solidFill>
              </a:rPr>
              <a:t>NMCT dưới nội mạc: ST chênh xuống hoặc không chênh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1829666"/>
            <a:ext cx="43243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00"/>
                </a:solidFill>
              </a:rPr>
              <a:t>Điện thế vùng nhồi máu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170" name="Picture 2" descr="Káº¿t quáº£ hÃ¬nh áº£nh cho myocardial infarction z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" y="1676401"/>
            <a:ext cx="716852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00"/>
                </a:solidFill>
              </a:rPr>
              <a:t>Động học ECG trong NMCT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4517" y="5532437"/>
            <a:ext cx="8229600" cy="3154363"/>
          </a:xfrm>
        </p:spPr>
        <p:txBody>
          <a:bodyPr/>
          <a:lstStyle/>
          <a:p>
            <a:pPr marL="0" indent="0">
              <a:buNone/>
            </a:pPr>
            <a:r>
              <a:rPr lang="en-US" i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Việc phân giai đoạn rất quan trọng trong chiến lược điều trị tái tưới máu!</a:t>
            </a:r>
            <a:endParaRPr lang="en-US" i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266" name="Picture 2" descr="Káº¿t quáº£ hÃ¬nh áº£nh cho phÃ¢n vÃ¹ng nhá»i mÃ¡u cÆ¡ t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" y="1981200"/>
            <a:ext cx="9109365" cy="170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0386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</a:rPr>
              <a:t>Sóng q bệnh lý: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smtClean="0">
                <a:solidFill>
                  <a:srgbClr val="FFC000"/>
                </a:solidFill>
              </a:rPr>
              <a:t>Thời gian ≥ 0.04 giây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smtClean="0">
                <a:solidFill>
                  <a:srgbClr val="FFC000"/>
                </a:solidFill>
              </a:rPr>
              <a:t>Độ sâu: ≥ ¼ sóng R cùng phức bộ</a:t>
            </a:r>
            <a:endParaRPr lang="en-US" sz="24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TIÊU CHUẨN CHẨN ĐOÁN ST CHÊNH LÊN</a:t>
            </a:r>
            <a:endParaRPr lang="en-US" dirty="0"/>
          </a:p>
        </p:txBody>
      </p:sp>
      <p:pic>
        <p:nvPicPr>
          <p:cNvPr id="3074" name="Picture 2" descr="Káº¿t quáº£ hÃ¬nh áº£nh cho j 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396"/>
            <a:ext cx="5205523" cy="395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Káº¿t quáº£ hÃ¬nh áº£nh cho j poi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1" name="Picture 9" descr="C:\Users\bthu0170\Pictures\300px-Stelevatie_en.png.pagespeed.ce.Tztoam0_y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23" y="2525395"/>
            <a:ext cx="3938477" cy="39516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024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TIÊU CHUẨN CHẨN ĐOÁN ST </a:t>
            </a:r>
            <a:r>
              <a:rPr lang="en-US" smtClean="0">
                <a:solidFill>
                  <a:srgbClr val="FFFF00"/>
                </a:solidFill>
              </a:rPr>
              <a:t>CHÊNH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smtClean="0">
                <a:solidFill>
                  <a:srgbClr val="FFC000"/>
                </a:solidFill>
              </a:rPr>
              <a:t>1. ST chênh lên</a:t>
            </a:r>
          </a:p>
          <a:p>
            <a:r>
              <a:rPr lang="en-US" sz="2800" smtClean="0">
                <a:solidFill>
                  <a:schemeClr val="bg1"/>
                </a:solidFill>
              </a:rPr>
              <a:t>Tại </a:t>
            </a:r>
            <a:r>
              <a:rPr lang="en-US" sz="2800" dirty="0" smtClean="0">
                <a:solidFill>
                  <a:schemeClr val="bg1"/>
                </a:solidFill>
              </a:rPr>
              <a:t>V2 </a:t>
            </a:r>
            <a:r>
              <a:rPr lang="en-US" sz="2800" dirty="0" err="1" smtClean="0">
                <a:solidFill>
                  <a:schemeClr val="bg1"/>
                </a:solidFill>
              </a:rPr>
              <a:t>và</a:t>
            </a:r>
            <a:r>
              <a:rPr lang="en-US" sz="2800" dirty="0" smtClean="0">
                <a:solidFill>
                  <a:schemeClr val="bg1"/>
                </a:solidFill>
              </a:rPr>
              <a:t> V3: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Nam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&lt; 40 </a:t>
            </a:r>
            <a:r>
              <a:rPr lang="en-US" sz="2800" dirty="0" err="1" smtClean="0">
                <a:solidFill>
                  <a:schemeClr val="bg1"/>
                </a:solidFill>
              </a:rPr>
              <a:t>tuổi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smtClean="0">
                <a:solidFill>
                  <a:srgbClr val="FFFF00"/>
                </a:solidFill>
              </a:rPr>
              <a:t>J ≥ </a:t>
            </a:r>
            <a:r>
              <a:rPr lang="en-US" sz="2800" dirty="0" smtClean="0">
                <a:solidFill>
                  <a:srgbClr val="FFFF00"/>
                </a:solidFill>
              </a:rPr>
              <a:t>2.5 mm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≥ 40 </a:t>
            </a:r>
            <a:r>
              <a:rPr lang="en-US" sz="2800" dirty="0" err="1" smtClean="0">
                <a:solidFill>
                  <a:schemeClr val="bg1"/>
                </a:solidFill>
              </a:rPr>
              <a:t>tuổi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smtClean="0">
                <a:solidFill>
                  <a:srgbClr val="FFFF00"/>
                </a:solidFill>
              </a:rPr>
              <a:t>J </a:t>
            </a:r>
            <a:r>
              <a:rPr lang="en-US" sz="2800">
                <a:solidFill>
                  <a:srgbClr val="FFFF00"/>
                </a:solidFill>
              </a:rPr>
              <a:t>≥ </a:t>
            </a:r>
            <a:r>
              <a:rPr lang="en-US" sz="2800" dirty="0" smtClean="0">
                <a:solidFill>
                  <a:srgbClr val="FFFF00"/>
                </a:solidFill>
              </a:rPr>
              <a:t>2.0 mm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err="1" smtClean="0">
                <a:solidFill>
                  <a:schemeClr val="bg1"/>
                </a:solidFill>
              </a:rPr>
              <a:t>Nữ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smtClean="0">
                <a:solidFill>
                  <a:srgbClr val="FFFF00"/>
                </a:solidFill>
              </a:rPr>
              <a:t>J </a:t>
            </a:r>
            <a:r>
              <a:rPr lang="en-US">
                <a:solidFill>
                  <a:srgbClr val="FFFF00"/>
                </a:solidFill>
              </a:rPr>
              <a:t>≥ </a:t>
            </a:r>
            <a:r>
              <a:rPr lang="en-US" dirty="0" smtClean="0">
                <a:solidFill>
                  <a:srgbClr val="FFFF00"/>
                </a:solidFill>
              </a:rPr>
              <a:t>1.5 mm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chuyển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err="1" smtClean="0">
                <a:solidFill>
                  <a:schemeClr val="bg1"/>
                </a:solidFill>
              </a:rPr>
              <a:t>đạo</a:t>
            </a:r>
            <a:r>
              <a:rPr lang="en-US" sz="2800" smtClean="0">
                <a:solidFill>
                  <a:schemeClr val="bg1"/>
                </a:solidFill>
              </a:rPr>
              <a:t> </a:t>
            </a:r>
            <a:r>
              <a:rPr lang="en-US" sz="2800">
                <a:solidFill>
                  <a:schemeClr val="bg1"/>
                </a:solidFill>
              </a:rPr>
              <a:t>khác: </a:t>
            </a:r>
            <a:r>
              <a:rPr lang="en-US" sz="2800">
                <a:solidFill>
                  <a:srgbClr val="FFFF00"/>
                </a:solidFill>
              </a:rPr>
              <a:t>J ≥ 1 </a:t>
            </a:r>
            <a:r>
              <a:rPr lang="en-US" sz="2800" smtClean="0">
                <a:solidFill>
                  <a:srgbClr val="FFFF00"/>
                </a:solidFill>
              </a:rPr>
              <a:t>mm</a:t>
            </a:r>
          </a:p>
          <a:p>
            <a:r>
              <a:rPr lang="en-US" sz="2800" smtClean="0">
                <a:solidFill>
                  <a:schemeClr val="bg1"/>
                </a:solidFill>
              </a:rPr>
              <a:t>Tại V7, V8, V9: </a:t>
            </a:r>
            <a:r>
              <a:rPr lang="en-US" sz="2800" smtClean="0">
                <a:solidFill>
                  <a:srgbClr val="FFFF00"/>
                </a:solidFill>
              </a:rPr>
              <a:t>J ≥ 0.5 mm</a:t>
            </a:r>
            <a:endParaRPr lang="en-US" sz="280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800" smtClean="0">
                <a:solidFill>
                  <a:srgbClr val="FFC000"/>
                </a:solidFill>
              </a:rPr>
              <a:t>2. ST chênh xuống: </a:t>
            </a:r>
          </a:p>
          <a:p>
            <a:pPr marL="0" indent="0">
              <a:buNone/>
            </a:pPr>
            <a:r>
              <a:rPr lang="en-US" sz="2800" smtClean="0">
                <a:solidFill>
                  <a:srgbClr val="FFC000"/>
                </a:solidFill>
              </a:rPr>
              <a:t>     </a:t>
            </a:r>
            <a:r>
              <a:rPr lang="en-US" sz="2800" smtClean="0">
                <a:solidFill>
                  <a:schemeClr val="bg1"/>
                </a:solidFill>
              </a:rPr>
              <a:t>J thấp hơn đường đẳng điện </a:t>
            </a:r>
            <a:r>
              <a:rPr lang="en-US" sz="2800" smtClean="0">
                <a:solidFill>
                  <a:srgbClr val="FFFF00"/>
                </a:solidFill>
              </a:rPr>
              <a:t>&gt; 0.5 mm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Các kiểu ST chênh lên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7107" y="47244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 chênh vòm lên trên: đặc trưng nhất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6417"/>
            <a:ext cx="9123815" cy="229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13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Tombstone sign</a:t>
            </a:r>
            <a:endParaRPr lang="en-US"/>
          </a:p>
        </p:txBody>
      </p:sp>
      <p:pic>
        <p:nvPicPr>
          <p:cNvPr id="1026" name="Picture 2" descr="https://www.healio.com/~/media/learningsites/learntheheart/assets/0/6/b/0/tombstone.png?h=208&amp;w=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38400"/>
            <a:ext cx="520650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athlabdigest.com/sites/cathlabdigest.com/files/photos/tombst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76" y="2438400"/>
            <a:ext cx="381298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8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PHÂN VÙNG NHỒI MÁU CƠ TIM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Dựa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vào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chuyển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đạo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có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sóng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Q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hoặc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ST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chênh</a:t>
            </a:r>
            <a:r>
              <a:rPr lang="en-US" sz="3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lên</a:t>
            </a:r>
            <a:endParaRPr lang="en-US" sz="3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48748"/>
              </p:ext>
            </p:extLst>
          </p:nvPr>
        </p:nvGraphicFramePr>
        <p:xfrm>
          <a:off x="1066800" y="1905000"/>
          <a:ext cx="7010400" cy="4898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54428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Chuyển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đạo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Vùng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nhồi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máu</a:t>
                      </a:r>
                      <a:endParaRPr lang="en-US" sz="2000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V1 – V2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vách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V3 – 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mỏm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V1 – V4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vách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mỏm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V5 – V6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bên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V1 – V5/V6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rộng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DI - </a:t>
                      </a:r>
                      <a:r>
                        <a:rPr lang="en-US" b="1" dirty="0" err="1" smtClean="0">
                          <a:solidFill>
                            <a:srgbClr val="0000CC"/>
                          </a:solidFill>
                        </a:rPr>
                        <a:t>aVL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cao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V7</a:t>
                      </a:r>
                      <a:r>
                        <a:rPr lang="en-US" b="1" baseline="0" dirty="0" smtClean="0">
                          <a:solidFill>
                            <a:srgbClr val="0000CC"/>
                          </a:solidFill>
                        </a:rPr>
                        <a:t> – V8 – V9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thực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sau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54428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CC"/>
                          </a:solidFill>
                        </a:rPr>
                        <a:t>DII</a:t>
                      </a:r>
                      <a:r>
                        <a:rPr lang="en-US" b="1" baseline="0" dirty="0" smtClean="0">
                          <a:solidFill>
                            <a:srgbClr val="0000CC"/>
                          </a:solidFill>
                        </a:rPr>
                        <a:t> – DIII - </a:t>
                      </a:r>
                      <a:r>
                        <a:rPr lang="en-US" b="1" baseline="0" dirty="0" err="1" smtClean="0">
                          <a:solidFill>
                            <a:srgbClr val="0000CC"/>
                          </a:solidFill>
                        </a:rPr>
                        <a:t>aVF</a:t>
                      </a:r>
                      <a:endParaRPr lang="en-US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dưới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2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FFFF00"/>
                </a:solidFill>
              </a:rPr>
              <a:t>R cắt cụt (Poor R Wave Progression)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7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mtClean="0">
                <a:solidFill>
                  <a:schemeClr val="bg1"/>
                </a:solidFill>
              </a:rPr>
              <a:t>Tiêu chuẩn DePace:</a:t>
            </a:r>
          </a:p>
          <a:p>
            <a:pPr lvl="1">
              <a:buFont typeface="Arial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R/V3 &lt; R/V2</a:t>
            </a:r>
          </a:p>
          <a:p>
            <a:pPr marL="400050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	</a:t>
            </a:r>
            <a:r>
              <a:rPr lang="en-US" sz="2400" i="1" smtClean="0">
                <a:solidFill>
                  <a:schemeClr val="bg1"/>
                </a:solidFill>
              </a:rPr>
              <a:t>hoặc</a:t>
            </a:r>
          </a:p>
          <a:p>
            <a:pPr lvl="1">
              <a:buFont typeface="Arial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R/V4 &lt; R/V3</a:t>
            </a:r>
          </a:p>
          <a:p>
            <a:pPr marL="400050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	</a:t>
            </a:r>
            <a:r>
              <a:rPr lang="en-US" sz="2400" i="1" smtClean="0">
                <a:solidFill>
                  <a:schemeClr val="bg1"/>
                </a:solidFill>
              </a:rPr>
              <a:t>hoặc</a:t>
            </a:r>
          </a:p>
          <a:p>
            <a:pPr lvl="1">
              <a:buFont typeface="Arial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R/V3 ≤ 3 mm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7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Gặp trong: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NMCT cấp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Sẹo NMCT cũ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Lớn thất trái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Viêm </a:t>
            </a:r>
            <a:r>
              <a:rPr lang="en-US" smtClean="0">
                <a:solidFill>
                  <a:schemeClr val="bg1"/>
                </a:solidFill>
              </a:rPr>
              <a:t>cơ tim</a:t>
            </a:r>
            <a:endParaRPr lang="en-US"/>
          </a:p>
        </p:txBody>
      </p:sp>
      <p:pic>
        <p:nvPicPr>
          <p:cNvPr id="3074" name="Picture 2" descr="https://ecgwaves.com/wp-content/uploads/2016/10/x-R-prog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00967"/>
            <a:ext cx="7162800" cy="25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mtClean="0">
                <a:solidFill>
                  <a:srgbClr val="FFFF00"/>
                </a:solidFill>
              </a:rPr>
              <a:t>Nhánh LAD</a:t>
            </a:r>
            <a:br>
              <a:rPr lang="en-US" smtClean="0">
                <a:solidFill>
                  <a:srgbClr val="FFFF00"/>
                </a:solidFill>
              </a:rPr>
            </a:b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47752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Chạy trong rãnh liên thất trước, tận cùng tại vùng mỏm</a:t>
            </a:r>
          </a:p>
          <a:p>
            <a:r>
              <a:rPr lang="en-US" smtClean="0">
                <a:solidFill>
                  <a:schemeClr val="bg1"/>
                </a:solidFill>
              </a:rPr>
              <a:t>Một số trường hợp đi vòng qua mỏm, xuống tới thành dưới (wrap-around LAD)</a:t>
            </a:r>
          </a:p>
          <a:p>
            <a:pPr>
              <a:buFont typeface="Wingdings" pitchFamily="2" charset="2"/>
              <a:buChar char="ü"/>
            </a:pPr>
            <a:r>
              <a:rPr lang="en-US" smtClean="0">
                <a:solidFill>
                  <a:srgbClr val="FFC000"/>
                </a:solidFill>
              </a:rPr>
              <a:t>Nhánh S1, S2, S3</a:t>
            </a:r>
            <a:r>
              <a:rPr lang="en-US" smtClean="0">
                <a:solidFill>
                  <a:schemeClr val="bg1"/>
                </a:solidFill>
              </a:rPr>
              <a:t>: cấp máu cho vách liên thất (nhánh vách – septal branch)</a:t>
            </a:r>
          </a:p>
          <a:p>
            <a:pPr>
              <a:buFont typeface="Wingdings" pitchFamily="2" charset="2"/>
              <a:buChar char="ü"/>
            </a:pPr>
            <a:r>
              <a:rPr lang="en-US" smtClean="0">
                <a:solidFill>
                  <a:srgbClr val="FFC000"/>
                </a:solidFill>
              </a:rPr>
              <a:t>Nhánh D1, D2</a:t>
            </a:r>
            <a:r>
              <a:rPr lang="en-US" smtClean="0">
                <a:solidFill>
                  <a:schemeClr val="bg1"/>
                </a:solidFill>
              </a:rPr>
              <a:t>: cấp máu cho thành bên thất trái (nhánh chéo – diagonal branch)</a:t>
            </a:r>
          </a:p>
          <a:p>
            <a:pPr>
              <a:buFont typeface="Wingdings" pitchFamily="2" charset="2"/>
              <a:buChar char="ü"/>
            </a:pPr>
            <a:r>
              <a:rPr lang="en-US" smtClean="0">
                <a:solidFill>
                  <a:srgbClr val="FFC000"/>
                </a:solidFill>
              </a:rPr>
              <a:t>Nhánh tận</a:t>
            </a:r>
            <a:r>
              <a:rPr lang="en-US" smtClean="0">
                <a:solidFill>
                  <a:schemeClr val="bg1"/>
                </a:solidFill>
              </a:rPr>
              <a:t>: cấp máu cho vùng mỏm tim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Káº¿t quáº£ hÃ¬nh áº£nh cho lef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057400"/>
            <a:ext cx="4368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_ES0GyVWZYyw/SZb5n8kZmAI/AAAAAAAAAEE/w5U1Y0SV8f0/s1600/1528--hyperacute+T+waves+with+diffuse+ST+depression+and+STE+aV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0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715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FFC000"/>
                </a:solidFill>
              </a:rPr>
              <a:t>T cao, nhọn, đối xứng trong NMCT tối cấp</a:t>
            </a:r>
            <a:endParaRPr lang="en-US" sz="28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De Winter’s T Wave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ST chênh xuống, đi dốc lên tại V2 – V6</a:t>
            </a:r>
          </a:p>
          <a:p>
            <a:r>
              <a:rPr lang="en-US" smtClean="0">
                <a:solidFill>
                  <a:schemeClr val="bg1"/>
                </a:solidFill>
              </a:rPr>
              <a:t>T cao, nhọn tại V2 – V6</a:t>
            </a:r>
          </a:p>
          <a:p>
            <a:r>
              <a:rPr lang="en-US" smtClean="0">
                <a:solidFill>
                  <a:schemeClr val="bg1"/>
                </a:solidFill>
              </a:rPr>
              <a:t>ST chênh lên &gt; 0.5 mm tại aVR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 # NMCT thành trước (do tắc nhánh LAD)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6626" name="Picture 2" descr="https://i0.wp.com/lifeinthefastlane.com/wp-content/uploads/2014/04/dewinter-t-waves-1.jp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740"/>
            <a:ext cx="9144000" cy="43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ST chênh lên: V1 – V6, DI, aVL</a:t>
            </a:r>
            <a:br>
              <a:rPr lang="en-US" sz="3000" smtClean="0">
                <a:solidFill>
                  <a:schemeClr val="bg1"/>
                </a:solidFill>
              </a:rPr>
            </a:br>
            <a:r>
              <a:rPr lang="en-US" sz="3000" smtClean="0">
                <a:solidFill>
                  <a:schemeClr val="bg1"/>
                </a:solidFill>
                <a:sym typeface="Wingdings" pitchFamily="2" charset="2"/>
              </a:rPr>
              <a:t> NMCT vùng trước rộng, bên cao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5122" name="Picture 2" descr="https://i1.wp.com/lifeinthefastlane.com/wp-content/uploads/2011/10/tombstones.jp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1219200"/>
            <a:ext cx="9137374" cy="40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0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Hình ảnh soi gương trong NMCT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1600200"/>
            <a:ext cx="5486400" cy="4525963"/>
          </a:xfrm>
        </p:spPr>
        <p:txBody>
          <a:bodyPr>
            <a:normAutofit/>
          </a:bodyPr>
          <a:lstStyle/>
          <a:p>
            <a:r>
              <a:rPr lang="en-US" sz="2700" smtClean="0">
                <a:solidFill>
                  <a:schemeClr val="bg1"/>
                </a:solidFill>
              </a:rPr>
              <a:t>Hình ảnh ST chênh xuống tại những chuyển đạo xuyên tâm đối với chuyển đạo có ST chênh lên</a:t>
            </a:r>
          </a:p>
          <a:p>
            <a:r>
              <a:rPr lang="en-US" sz="2700" smtClean="0">
                <a:solidFill>
                  <a:schemeClr val="bg1"/>
                </a:solidFill>
              </a:rPr>
              <a:t>Có giá trị chẩn đoán # ST chênh lên</a:t>
            </a:r>
            <a:endParaRPr lang="en-US" sz="2700">
              <a:solidFill>
                <a:schemeClr val="bg1"/>
              </a:solidFill>
            </a:endParaRPr>
          </a:p>
        </p:txBody>
      </p:sp>
      <p:pic>
        <p:nvPicPr>
          <p:cNvPr id="2050" name="Picture 2" descr="Ascenso del ST en II con descenso del Segmento ST especular en 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800"/>
            <a:ext cx="53339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4252"/>
              </p:ext>
            </p:extLst>
          </p:nvPr>
        </p:nvGraphicFramePr>
        <p:xfrm>
          <a:off x="5410200" y="3067969"/>
          <a:ext cx="3700668" cy="379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334"/>
                <a:gridCol w="1850334"/>
              </a:tblGrid>
              <a:tr h="1118301">
                <a:tc>
                  <a:txBody>
                    <a:bodyPr/>
                    <a:lstStyle/>
                    <a:p>
                      <a:r>
                        <a:rPr lang="en-US" smtClean="0"/>
                        <a:t>Vùng</a:t>
                      </a:r>
                      <a:r>
                        <a:rPr lang="en-US" baseline="0" smtClean="0"/>
                        <a:t> nhồi máu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(ST chênh lên)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Vùng</a:t>
                      </a:r>
                      <a:r>
                        <a:rPr lang="en-US" baseline="0" smtClean="0"/>
                        <a:t> soi gương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(ST chênh xuống)</a:t>
                      </a:r>
                      <a:endParaRPr lang="en-US"/>
                    </a:p>
                  </a:txBody>
                  <a:tcPr/>
                </a:tc>
              </a:tr>
              <a:tr h="878665"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trước</a:t>
                      </a:r>
                    </a:p>
                    <a:p>
                      <a:r>
                        <a:rPr lang="en-US" baseline="0" smtClean="0"/>
                        <a:t>V1, V2, V3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dưới</a:t>
                      </a:r>
                    </a:p>
                    <a:p>
                      <a:r>
                        <a:rPr lang="en-US" baseline="0" smtClean="0"/>
                        <a:t>DII, DIII, aVF</a:t>
                      </a:r>
                      <a:endParaRPr lang="en-US"/>
                    </a:p>
                  </a:txBody>
                  <a:tcPr/>
                </a:tc>
              </a:tr>
              <a:tr h="878665"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bên</a:t>
                      </a:r>
                    </a:p>
                    <a:p>
                      <a:r>
                        <a:rPr lang="en-US" baseline="0" smtClean="0"/>
                        <a:t>V5, V6, DI, aVL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dưới</a:t>
                      </a:r>
                    </a:p>
                    <a:p>
                      <a:r>
                        <a:rPr lang="en-US" baseline="0" smtClean="0"/>
                        <a:t>DII, DIII, aVF</a:t>
                      </a:r>
                      <a:endParaRPr lang="en-US" smtClean="0"/>
                    </a:p>
                    <a:p>
                      <a:endParaRPr lang="en-US"/>
                    </a:p>
                  </a:txBody>
                  <a:tcPr/>
                </a:tc>
              </a:tr>
              <a:tr h="878665"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sau</a:t>
                      </a:r>
                    </a:p>
                    <a:p>
                      <a:r>
                        <a:rPr lang="en-US" baseline="0" smtClean="0"/>
                        <a:t>V7, V8, v9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Thành</a:t>
                      </a:r>
                      <a:r>
                        <a:rPr lang="en-US" baseline="0" smtClean="0"/>
                        <a:t> trước</a:t>
                      </a:r>
                    </a:p>
                    <a:p>
                      <a:r>
                        <a:rPr lang="en-US" baseline="0" smtClean="0"/>
                        <a:t>V1, V2, V3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Hình ảnh soi gương trong NMCT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08" y="1447800"/>
            <a:ext cx="7079892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9037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ST chênh lên: DI, aVL</a:t>
            </a:r>
          </a:p>
          <a:p>
            <a:r>
              <a:rPr lang="en-US" smtClean="0">
                <a:solidFill>
                  <a:schemeClr val="bg1"/>
                </a:solidFill>
              </a:rPr>
              <a:t>Hình ảnh soi gương tại thành trước &amp; thành dưới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 NMCT vùng bên cao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194" name="Picture 2" descr="Káº¿t quáº£ hÃ¬nh áº£nh cho lateral 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" y="1219200"/>
            <a:ext cx="9130748" cy="339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áº¿t quáº£ hÃ¬nh áº£nh cho true posterior 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21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ST chênh xuống tại V1 – V4</a:t>
            </a:r>
          </a:p>
          <a:p>
            <a:r>
              <a:rPr lang="en-US" smtClean="0">
                <a:solidFill>
                  <a:schemeClr val="bg1"/>
                </a:solidFill>
              </a:rPr>
              <a:t>R/S &gt; 1 tại V2 – V3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 NMCT vùng sau thực  đo thêm V7, V8, V9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áº¿t quáº£ hÃ¬nh áº£nh cho posterior 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" y="0"/>
            <a:ext cx="4568688" cy="284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áº¿t quáº£ hÃ¬nh áº£nh cho posterior mi lea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" y="2863396"/>
            <a:ext cx="9144138" cy="40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NMCT KHÔNG ST CHÊNH LÊN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343400"/>
            <a:ext cx="8686800" cy="17827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Các hình thái chênh xuống của sT</a:t>
            </a:r>
          </a:p>
          <a:p>
            <a:r>
              <a:rPr lang="en-US" smtClean="0">
                <a:solidFill>
                  <a:schemeClr val="bg1"/>
                </a:solidFill>
              </a:rPr>
              <a:t>ST chênh xuống + đi dốc xuống: đặc trưng nhất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2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7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NMCT KHÔNG ST CHÊNH LÊN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429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mtClean="0">
                <a:solidFill>
                  <a:srgbClr val="FFFF00"/>
                </a:solidFill>
              </a:rPr>
              <a:t>Nhánh LCx</a:t>
            </a:r>
            <a:br>
              <a:rPr lang="en-US" smtClean="0">
                <a:solidFill>
                  <a:srgbClr val="FFFF00"/>
                </a:solidFill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4775200" cy="4800600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Chạy trong rãnh nhĩ-thất, quặt ngược lên trên vòng ra phía sau</a:t>
            </a:r>
          </a:p>
          <a:p>
            <a:r>
              <a:rPr lang="en-US" smtClean="0">
                <a:solidFill>
                  <a:schemeClr val="bg1"/>
                </a:solidFill>
              </a:rPr>
              <a:t>Tách ra các </a:t>
            </a:r>
            <a:r>
              <a:rPr lang="en-US" smtClean="0">
                <a:solidFill>
                  <a:srgbClr val="FFC000"/>
                </a:solidFill>
              </a:rPr>
              <a:t>nhánh bờ tù OM </a:t>
            </a:r>
            <a:r>
              <a:rPr lang="en-US" smtClean="0">
                <a:solidFill>
                  <a:schemeClr val="bg1"/>
                </a:solidFill>
              </a:rPr>
              <a:t>(obtuse marginal branch)</a:t>
            </a:r>
          </a:p>
          <a:p>
            <a:r>
              <a:rPr lang="en-US" smtClean="0">
                <a:solidFill>
                  <a:schemeClr val="bg1"/>
                </a:solidFill>
              </a:rPr>
              <a:t>Cấp máu cho vùng bên cao và thành sau thất trái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Káº¿t quáº£ hÃ¬nh áº£nh cho lef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057400"/>
            <a:ext cx="4368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rgbClr val="FFFF00"/>
                </a:solidFill>
              </a:rPr>
              <a:t>NHỒI MÁU THẤT PHẢI</a:t>
            </a:r>
            <a:endParaRPr lang="en-US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NHỒI MÁU THẤT (P)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Hiếm khi xảy ra đơn độc (&lt; 3%).</a:t>
            </a:r>
          </a:p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Thường đi kèm NMCT thành dưới (10 – 50%).</a:t>
            </a:r>
          </a:p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1/7 các trường hợp NMCT thành dưới có huyết động ổn định</a:t>
            </a:r>
          </a:p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2/3 các trường hợp NMCT thành dưới có tụt huyết áp</a:t>
            </a:r>
          </a:p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Hầu hết trường hợp NMCT thành dưới kèm choáng tim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drsuhasparikh.com/wp-content/uploads/2013/07/2-Right-coronary-artery-520x4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641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10200" y="4917313"/>
            <a:ext cx="182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đơn độc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5791200" y="4419600"/>
            <a:ext cx="762000" cy="381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3886200" y="4800600"/>
            <a:ext cx="10668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33800" y="4038600"/>
            <a:ext cx="182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+ block AV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Multiply 8"/>
          <p:cNvSpPr/>
          <p:nvPr/>
        </p:nvSpPr>
        <p:spPr>
          <a:xfrm>
            <a:off x="2133600" y="2286000"/>
            <a:ext cx="10668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09800"/>
            <a:ext cx="18288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 + thất P + block AV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>
                <a:solidFill>
                  <a:srgbClr val="FF9933"/>
                </a:solidFill>
              </a:rPr>
              <a:t>Bệnh cảnh lâm sàng: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tụt huyết áp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choáng tim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TM </a:t>
            </a:r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cảnh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nổi + dấu Kussmaul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tụt HA khi dùng nitrate, morphine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FF9933"/>
                </a:solidFill>
              </a:rPr>
              <a:t>Biểu hiện LS: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Đau ngực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Tam chứng nhồi máu thất phải: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Tụt huyết áp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TM </a:t>
            </a:r>
            <a:r>
              <a:rPr lang="en-US" sz="3200" smtClean="0">
                <a:solidFill>
                  <a:srgbClr val="FFC000"/>
                </a:solidFill>
              </a:rPr>
              <a:t>cảnh </a:t>
            </a:r>
            <a:r>
              <a:rPr lang="en-US" sz="3200">
                <a:solidFill>
                  <a:srgbClr val="FFC000"/>
                </a:solidFill>
              </a:rPr>
              <a:t>nổi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Phổi trong</a:t>
            </a:r>
          </a:p>
          <a:p>
            <a:pPr marL="514350" indent="-514350"/>
            <a:r>
              <a:rPr lang="en-US">
                <a:solidFill>
                  <a:schemeClr val="bg1">
                    <a:lumMod val="95000"/>
                  </a:schemeClr>
                </a:solidFill>
              </a:rPr>
              <a:t>Rối loạn nhịp: block AV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 descr="http://www.tugendheim.de/images/ekg/infarkt/rca_hinterwand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848600" cy="510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3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13255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   ST chênh lên ≥ 1 mm tại V4R</a:t>
            </a:r>
          </a:p>
          <a:p>
            <a:pPr marL="0" indent="0">
              <a:buNone/>
            </a:pPr>
            <a:r>
              <a:rPr lang="en-US" sz="2400" i="1" smtClean="0">
                <a:solidFill>
                  <a:schemeClr val="bg1"/>
                </a:solidFill>
              </a:rPr>
              <a:t>(thường chỉ tồn tại trong 10  - 12h đầu của nhồi máu)</a:t>
            </a:r>
            <a:endParaRPr lang="en-US" sz="2400" i="1">
              <a:solidFill>
                <a:schemeClr val="bg1"/>
              </a:solidFill>
            </a:endParaRPr>
          </a:p>
        </p:txBody>
      </p:sp>
      <p:pic>
        <p:nvPicPr>
          <p:cNvPr id="4" name="Picture 2" descr="http://www.emedu.org/ecg/images/ami_7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804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573746"/>
            <a:ext cx="6553200" cy="528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13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 chênh lên tại DIII &gt; ST chênh lên tại DII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7" descr="http://lifeinthefastlane.com/wp-content/uploads/2011/09/RVMI-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34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9789" y="1981200"/>
            <a:ext cx="918378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25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algn="l"/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Động mạch vành phải</a:t>
            </a:r>
            <a:endParaRPr lang="en-US"/>
          </a:p>
        </p:txBody>
      </p:sp>
      <p:pic>
        <p:nvPicPr>
          <p:cNvPr id="5" name="Picture 2" descr="Kết quả hình ảnh cho righ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24736"/>
            <a:ext cx="5105400" cy="47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5105400" y="1676400"/>
            <a:ext cx="3962400" cy="4953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Nhánh nón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RVOT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Nhánh nút xoang nhĩ 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nút xoang, nhĩ phải, 60% trường hợp từ RCA, 40% từ LCx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Nhánh thất phải 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vùng trước và bên thất phải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Nhánh bờ nhọn 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vùng dưới thất phải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Nhánh nút nhĩ thất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: 90% trường hợp từ RCA, 10% từ LCx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ĐM xuống sau (PDA)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:  phần dưới vách liên thất, thành</a:t>
            </a:r>
            <a:r>
              <a:rPr kumimoji="0" lang="en-US" sz="22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 dưới thất trái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8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ST chênh lên tại V1</a:t>
            </a:r>
          </a:p>
          <a:p>
            <a:r>
              <a:rPr lang="en-US" smtClean="0">
                <a:solidFill>
                  <a:schemeClr val="bg1"/>
                </a:solidFill>
              </a:rPr>
              <a:t>ST chênh xuống tại V2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http://lifeinthefastlane.com/wp-content/uploads/2011/09/RVMI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087202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77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 chênh lên tại V1 &gt; V2 &gt; V3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http://ibuildapp.com/assets/htmlupload/4982873479510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17493"/>
            <a:ext cx="9144000" cy="42213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3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4" descr="http://ecgguru.com/sites/default/files/ecg-heart-art/Limb%20Leads%20jpeg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447800"/>
            <a:ext cx="5105400" cy="541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31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 descr="https://scontent-lhr3-1.xx.fbcdn.net/hphotos-xal1/v/t1.0-9/12105723_457255541124816_7894487101806654321_n.jpg?oh=147dec7538c55c5614f53f1d885d97d0&amp;oe=56CCDB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676400"/>
            <a:ext cx="6629400" cy="5181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05600" y="3040559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chemeClr val="bg1">
                    <a:lumMod val="95000"/>
                  </a:schemeClr>
                </a:solidFill>
              </a:rPr>
              <a:t>ST chênh xuống tại aVL &gt; DI</a:t>
            </a:r>
            <a:endParaRPr lang="en-US" sz="22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ST chênh lên tại DIII &gt; DII</a:t>
            </a:r>
          </a:p>
          <a:p>
            <a:r>
              <a:rPr lang="en-US" smtClean="0">
                <a:solidFill>
                  <a:schemeClr val="bg1"/>
                </a:solidFill>
              </a:rPr>
              <a:t>ST chênh lên tại V1, chênh xuống tại V2</a:t>
            </a:r>
          </a:p>
          <a:p>
            <a:r>
              <a:rPr lang="en-US" smtClean="0">
                <a:solidFill>
                  <a:schemeClr val="bg1"/>
                </a:solidFill>
              </a:rPr>
              <a:t>Block A-V độ III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4800"/>
            <a:ext cx="919700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1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FFFF00"/>
                </a:solidFill>
              </a:rPr>
              <a:t>NHỒI MÁU CƠ TIM + BLOCK NHÁNH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4342" name="Picture 6" descr="Káº¿t quáº£ hÃ¬nh áº£nh cho forever alone in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3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533400" y="1447800"/>
            <a:ext cx="381000" cy="1066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Quy tắc:</a:t>
            </a:r>
          </a:p>
          <a:p>
            <a:r>
              <a:rPr lang="en-US" smtClean="0">
                <a:solidFill>
                  <a:schemeClr val="bg1"/>
                </a:solidFill>
              </a:rPr>
              <a:t>Trong block nhánh, ST chênh trái chiều với pha ưu thế của QRS</a:t>
            </a:r>
          </a:p>
          <a:p>
            <a:r>
              <a:rPr lang="en-US" smtClean="0">
                <a:solidFill>
                  <a:schemeClr val="bg1"/>
                </a:solidFill>
              </a:rPr>
              <a:t>Nếu ST chênh không theo quy luật đó hoặc chênh 1 cách quá mức bình thường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en-US" smtClean="0">
                <a:solidFill>
                  <a:srgbClr val="FFC000"/>
                </a:solidFill>
                <a:sym typeface="Wingdings" pitchFamily="2" charset="2"/>
              </a:rPr>
              <a:t> bất thường!</a:t>
            </a:r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BLOCK NHÁNH PHẢI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08637"/>
            <a:ext cx="8229600" cy="1401763"/>
          </a:xfrm>
        </p:spPr>
        <p:txBody>
          <a:bodyPr>
            <a:norm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V1, V2: rSR’ hoặc R giãn rộng có khấc</a:t>
            </a:r>
          </a:p>
          <a:p>
            <a:r>
              <a:rPr lang="en-US" sz="3000" smtClean="0">
                <a:solidFill>
                  <a:schemeClr val="bg1"/>
                </a:solidFill>
              </a:rPr>
              <a:t>V5, V6, DI, aVL: S rộng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15364" name="Picture 4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116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ong hÃ¬nh áº£nh cÃ³ thá» cÃ³: 2 ngÆ°á»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428999" cy="42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38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NMCT thành trước + RBBB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6386" name="Picture 2" descr="Káº¿t quáº£ hÃ¬nh áº£nh cho anterior mi with r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049"/>
            <a:ext cx="9144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Káº¿t quáº£ hÃ¬nh áº£nh cho anterior mi with r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5" y="609600"/>
            <a:ext cx="911551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638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NMCT thành trước + RBBB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15490327"/>
              </p:ext>
            </p:extLst>
          </p:nvPr>
        </p:nvGraphicFramePr>
        <p:xfrm>
          <a:off x="0" y="762000"/>
          <a:ext cx="9144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0562" y="570607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STEMI: ST Elevation Myocardial Infarction</a:t>
            </a:r>
          </a:p>
          <a:p>
            <a:r>
              <a:rPr lang="en-US" i="1" smtClean="0">
                <a:solidFill>
                  <a:schemeClr val="bg1"/>
                </a:solidFill>
              </a:rPr>
              <a:t>NSTEMI: Non-ST </a:t>
            </a:r>
            <a:r>
              <a:rPr lang="en-US" i="1">
                <a:solidFill>
                  <a:schemeClr val="bg1"/>
                </a:solidFill>
              </a:rPr>
              <a:t>Elevation Myocardial </a:t>
            </a:r>
            <a:r>
              <a:rPr lang="en-US" i="1" smtClean="0">
                <a:solidFill>
                  <a:schemeClr val="bg1"/>
                </a:solidFill>
              </a:rPr>
              <a:t>Infarction</a:t>
            </a:r>
          </a:p>
          <a:p>
            <a:r>
              <a:rPr lang="en-US" i="1" smtClean="0">
                <a:solidFill>
                  <a:schemeClr val="bg1"/>
                </a:solidFill>
              </a:rPr>
              <a:t>UA: Unstable Angina Pectoris</a:t>
            </a: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BLOCK NHÁNH </a:t>
            </a:r>
            <a:r>
              <a:rPr lang="en-US" smtClean="0">
                <a:solidFill>
                  <a:srgbClr val="FFFF00"/>
                </a:solidFill>
              </a:rPr>
              <a:t>TRÁI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9134"/>
            <a:ext cx="8229600" cy="1168866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V1, V2: rS</a:t>
            </a:r>
          </a:p>
          <a:p>
            <a:r>
              <a:rPr lang="en-US" smtClean="0">
                <a:solidFill>
                  <a:schemeClr val="bg1"/>
                </a:solidFill>
              </a:rPr>
              <a:t>V5, V6, DI, aVL: R giãn rộng, có khấc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434" name="Picture 2" descr="Káº¿t quáº£ hÃ¬nh áº£nh cho LEFT BUNDLE BRANCH B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2" y="1524000"/>
            <a:ext cx="4452868" cy="40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</a:t>
            </a:r>
            <a:r>
              <a:rPr lang="en-US" smtClean="0">
                <a:solidFill>
                  <a:srgbClr val="FFFF00"/>
                </a:solidFill>
              </a:rPr>
              <a:t>NHÁNH (T)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4600" y="6065837"/>
            <a:ext cx="6629400" cy="944563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FFC000"/>
                </a:solidFill>
              </a:rPr>
              <a:t>≥ 3 điểm: ∆ NMCT + LBBB  (spec. 90%)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19460" name="Picture 4" descr="Káº¿t quáº£ hÃ¬nh áº£nh cho sgarbossa criteria for mi with l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10" y="1524000"/>
            <a:ext cx="685209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2627293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Tiêu chuẩn</a:t>
            </a:r>
          </a:p>
          <a:p>
            <a:r>
              <a:rPr 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Sgarbossa</a:t>
            </a:r>
            <a:endParaRPr lang="en-US" sz="2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 (T)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600200"/>
          </a:xfrm>
        </p:spPr>
        <p:txBody>
          <a:bodyPr>
            <a:norm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LBBB: rS tại V1, V2;    R giãn rộng tại V5, V6, DI</a:t>
            </a:r>
          </a:p>
          <a:p>
            <a:r>
              <a:rPr lang="en-US" sz="3000" smtClean="0">
                <a:solidFill>
                  <a:schemeClr val="bg1"/>
                </a:solidFill>
              </a:rPr>
              <a:t>ST chênh lên tại V5, V6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20482" name="Picture 2" descr="https://lh3.googleusercontent.com/-v5SCo9hebRk/Vp3kAMNulGI/AAAAAAAAOgQ/bz_foPuEzd0/s640/blogger-image--4742015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1600200"/>
            <a:ext cx="916838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6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 (T)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08637"/>
            <a:ext cx="8229600" cy="1173163"/>
          </a:xfrm>
        </p:spPr>
        <p:txBody>
          <a:bodyPr>
            <a:norm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LBBB: rS tại V1, V2;     R giãn rộng tại V5, V6, DI</a:t>
            </a:r>
          </a:p>
          <a:p>
            <a:r>
              <a:rPr lang="en-US" sz="3000" smtClean="0">
                <a:solidFill>
                  <a:schemeClr val="bg1"/>
                </a:solidFill>
              </a:rPr>
              <a:t>ST chênh xuống tại V2, V3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21506" name="Picture 2" descr="Káº¿t quáº£ hÃ¬nh áº£nh cho concordant st elevation l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" y="1752600"/>
            <a:ext cx="914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CHẨN ĐOÁN PHÂN BIỆT</a:t>
            </a:r>
            <a:endParaRPr lang="en-US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Káº¿t quáº£ hÃ¬nh áº£nh cho fake app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2591"/>
            <a:ext cx="3733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Káº¿t quáº£ hÃ¬nh áº£nh cho fake appl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1" y="2819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2400" y="41148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C000"/>
                </a:solidFill>
              </a:rPr>
              <a:t>VS.</a:t>
            </a:r>
            <a:endParaRPr lang="en-US" sz="4000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7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Viêm màng ngoài tim cấp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92596"/>
            <a:ext cx="8229600" cy="1165403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ST chênh lõm lên trên lan tỏa nhiều chuyển đạo</a:t>
            </a:r>
          </a:p>
          <a:p>
            <a:r>
              <a:rPr lang="en-US" smtClean="0">
                <a:solidFill>
                  <a:schemeClr val="bg1"/>
                </a:solidFill>
              </a:rPr>
              <a:t>ST không bao giờ chênh lên tại aVR và V1</a:t>
            </a:r>
          </a:p>
          <a:p>
            <a:r>
              <a:rPr lang="en-US" smtClean="0">
                <a:solidFill>
                  <a:schemeClr val="bg1"/>
                </a:solidFill>
              </a:rPr>
              <a:t>Spodick’s sign: PR sụp xuống tại chuyển đạo có ST ↑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3554" name="Picture 2" descr="Káº¿t quáº£ hÃ¬nh áº£nh cho acute pericarditis e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990600"/>
            <a:ext cx="9137374" cy="462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4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FFFF00"/>
                </a:solidFill>
              </a:rPr>
              <a:t>Hội chứng tái cực sớm</a:t>
            </a:r>
            <a:br>
              <a:rPr lang="en-US" smtClean="0">
                <a:solidFill>
                  <a:srgbClr val="FFFF00"/>
                </a:solidFill>
              </a:rPr>
            </a:br>
            <a:r>
              <a:rPr lang="en-US" sz="3300" smtClean="0">
                <a:solidFill>
                  <a:srgbClr val="FFFF00"/>
                </a:solidFill>
              </a:rPr>
              <a:t>(Tái cực sớm lành tính: Benign Early Repolarization) </a:t>
            </a:r>
            <a:endParaRPr lang="en-US" sz="3300">
              <a:solidFill>
                <a:srgbClr val="FFFF00"/>
              </a:solidFill>
            </a:endParaRPr>
          </a:p>
        </p:txBody>
      </p:sp>
      <p:pic>
        <p:nvPicPr>
          <p:cNvPr id="24578" name="Picture 2" descr="Káº¿t quáº£ hÃ¬nh áº£nh cho benign early repola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5181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2438400"/>
            <a:ext cx="3962400" cy="440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Káº¿t quáº£ hÃ¬nh áº£nh cho benign early repola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" y="27846"/>
            <a:ext cx="9124122" cy="68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078" y="5574268"/>
            <a:ext cx="3637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FF00"/>
                </a:solidFill>
              </a:rPr>
              <a:t>ST chênh lên &lt; 25% độ cao sóng T</a:t>
            </a:r>
            <a:endParaRPr lang="en-US" sz="24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Phình vách thất sau NMCT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553075"/>
            <a:ext cx="8229600" cy="1457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smtClean="0">
                <a:solidFill>
                  <a:schemeClr val="bg1"/>
                </a:solidFill>
              </a:rPr>
              <a:t>Sau NMCT &gt; 2 tuần mà ST vẫn  còn chênh lên </a:t>
            </a:r>
          </a:p>
          <a:p>
            <a:pPr marL="0" indent="0">
              <a:buNone/>
            </a:pPr>
            <a:r>
              <a:rPr lang="en-US" sz="3000" smtClean="0">
                <a:solidFill>
                  <a:schemeClr val="bg1"/>
                </a:solidFill>
              </a:rPr>
              <a:t>Phối hợp với siêu âm tim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27650" name="Picture 2" descr="Káº¿t quáº£ hÃ¬nh áº£nh cho left ventricular aneury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37341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i0.wp.com/lifeinthefastlane.com/wp-content/uploads/2011/12/LV-aneursym-bmj.jp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04" y="2104721"/>
            <a:ext cx="5409895" cy="307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Káº¿t quáº£ hÃ¬nh áº£nh cho a journey of a thousand miles begins with a single st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6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0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610600" cy="1470025"/>
          </a:xfrm>
        </p:spPr>
        <p:txBody>
          <a:bodyPr>
            <a:normAutofit/>
          </a:bodyPr>
          <a:lstStyle/>
          <a:p>
            <a:r>
              <a:rPr lang="en-US" sz="400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MỘT SỐ TÌNH HUỐNG LÂM SÀNG</a:t>
            </a:r>
            <a:endParaRPr lang="en-US" sz="400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www.broomwellhealthwatch.com/wp-content/uploads/2016/10/Broomwell-facebook-a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2517"/>
            <a:ext cx="9144000" cy="478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1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BN nam, 62 tuổi, nhập viện vì đau ngực sau xương ức giờ thứ 5: đau liên tục, cảm giác như bị đá đè lên ngực, vã mồ hôi.</a:t>
            </a:r>
          </a:p>
          <a:p>
            <a:r>
              <a:rPr lang="en-US" smtClean="0">
                <a:solidFill>
                  <a:schemeClr val="bg1"/>
                </a:solidFill>
              </a:rPr>
              <a:t>Tiền căn: HTL 30 gói-năm, THA 10 năm</a:t>
            </a:r>
          </a:p>
          <a:p>
            <a:r>
              <a:rPr lang="en-US" smtClean="0">
                <a:solidFill>
                  <a:schemeClr val="bg1"/>
                </a:solidFill>
              </a:rPr>
              <a:t>M: 90 l/ph,   HA: 110/60 mmHg</a:t>
            </a:r>
          </a:p>
          <a:p>
            <a:r>
              <a:rPr lang="en-US" smtClean="0">
                <a:solidFill>
                  <a:schemeClr val="bg1"/>
                </a:solidFill>
              </a:rPr>
              <a:t>Chi mát</a:t>
            </a:r>
          </a:p>
          <a:p>
            <a:r>
              <a:rPr lang="en-US" smtClean="0">
                <a:solidFill>
                  <a:schemeClr val="bg1"/>
                </a:solidFill>
              </a:rPr>
              <a:t>Tim: T1 mờ, T3 (T)</a:t>
            </a:r>
          </a:p>
          <a:p>
            <a:r>
              <a:rPr lang="en-US" smtClean="0">
                <a:solidFill>
                  <a:schemeClr val="bg1"/>
                </a:solidFill>
              </a:rPr>
              <a:t>Phổi: rale ẩm 2 đáy </a:t>
            </a:r>
          </a:p>
          <a:p>
            <a:endParaRPr lang="en-US" smtClean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Sau khi tiếp nhận bệnh nhân, CLS nào cần được làm ngay tại phòng cấp cứu?</a:t>
            </a:r>
          </a:p>
          <a:p>
            <a:endParaRPr lang="en-US" smtClean="0">
              <a:solidFill>
                <a:schemeClr val="bg1"/>
              </a:solidFill>
            </a:endParaRPr>
          </a:p>
          <a:p>
            <a:pPr marL="1314450" lvl="2" indent="-514350">
              <a:buFont typeface="+mj-lt"/>
              <a:buAutoNum type="alphaUcPeriod"/>
            </a:pPr>
            <a:r>
              <a:rPr lang="en-US" sz="3200" smtClean="0">
                <a:solidFill>
                  <a:schemeClr val="bg1"/>
                </a:solidFill>
              </a:rPr>
              <a:t>X-quang ngực thẳng</a:t>
            </a:r>
          </a:p>
          <a:p>
            <a:pPr marL="1314450" lvl="2" indent="-514350">
              <a:buFont typeface="+mj-lt"/>
              <a:buAutoNum type="alphaUcPeriod"/>
            </a:pPr>
            <a:r>
              <a:rPr lang="en-US" sz="3200" smtClean="0">
                <a:solidFill>
                  <a:schemeClr val="bg1"/>
                </a:solidFill>
              </a:rPr>
              <a:t>ECG </a:t>
            </a:r>
          </a:p>
          <a:p>
            <a:pPr marL="1314450" lvl="2" indent="-514350">
              <a:buFont typeface="+mj-lt"/>
              <a:buAutoNum type="alphaUcPeriod"/>
            </a:pPr>
            <a:r>
              <a:rPr lang="en-US" sz="3200" smtClean="0">
                <a:solidFill>
                  <a:schemeClr val="bg1"/>
                </a:solidFill>
              </a:rPr>
              <a:t>Troponin I</a:t>
            </a:r>
          </a:p>
          <a:p>
            <a:pPr marL="1314450" lvl="2" indent="-514350">
              <a:buFont typeface="+mj-lt"/>
              <a:buAutoNum type="alphaUcPeriod"/>
            </a:pPr>
            <a:r>
              <a:rPr lang="en-US" sz="3200" smtClean="0">
                <a:solidFill>
                  <a:schemeClr val="bg1"/>
                </a:solidFill>
              </a:rPr>
              <a:t>Siêu âm tim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7997"/>
            <a:ext cx="9143999" cy="477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638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Troponin I (-) </a:t>
            </a:r>
            <a:r>
              <a:rPr lang="en-US" sz="2400" smtClean="0">
                <a:solidFill>
                  <a:schemeClr val="bg1"/>
                </a:solidFill>
                <a:sym typeface="Wingdings" pitchFamily="2" charset="2"/>
              </a:rPr>
              <a:t> làm gì tiếp theo?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BN nữ, 60 tuổi, nhập viện vì đau thượng vị + nôn.</a:t>
            </a:r>
          </a:p>
          <a:p>
            <a:r>
              <a:rPr lang="en-US" smtClean="0">
                <a:solidFill>
                  <a:schemeClr val="bg1"/>
                </a:solidFill>
              </a:rPr>
              <a:t>Cách nhập viện 2 giờ: đau thượng vị âm ỉ liên tục, không lan, nôn 3 lần ra dịch vàng trong.</a:t>
            </a:r>
          </a:p>
          <a:p>
            <a:r>
              <a:rPr lang="en-US" smtClean="0">
                <a:solidFill>
                  <a:schemeClr val="bg1"/>
                </a:solidFill>
              </a:rPr>
              <a:t>Tiền căn: THA, ĐTĐ2</a:t>
            </a:r>
          </a:p>
          <a:p>
            <a:r>
              <a:rPr lang="en-US" smtClean="0">
                <a:solidFill>
                  <a:schemeClr val="bg1"/>
                </a:solidFill>
              </a:rPr>
              <a:t>Khám: 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chemeClr val="bg1"/>
                </a:solidFill>
              </a:rPr>
              <a:t>BMI = 26 kg/m2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chemeClr val="bg1"/>
                </a:solidFill>
              </a:rPr>
              <a:t>Tim: T1, T2 đều rõ. Phổi trong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chemeClr val="bg1"/>
                </a:solidFill>
              </a:rPr>
              <a:t>Bụng mềm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08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48980"/>
            <a:ext cx="8229600" cy="2456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ECG gợi ý: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thành trước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thành dưới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trước rộng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VMNT cấp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074" name="Picture 2" descr="https://meds.queensu.ca/central/assets/modules/ECG/Acute_Inferior_M_I_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78"/>
            <a:ext cx="9144001" cy="422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BN nam, 29 tuổi, nhập viện vì cảm giác nặng ngực giờ thứ 4.</a:t>
            </a:r>
          </a:p>
          <a:p>
            <a:r>
              <a:rPr lang="en-US" smtClean="0">
                <a:solidFill>
                  <a:schemeClr val="bg1"/>
                </a:solidFill>
              </a:rPr>
              <a:t>Tiền căn: HTL 40 gói-năm, rối loạn lipid máu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ECG có hình ảnh: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thành trước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thành dưới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NMCT vùng sau thực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mtClean="0">
                <a:solidFill>
                  <a:schemeClr val="bg1"/>
                </a:solidFill>
              </a:rPr>
              <a:t>B và C đúng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19"/>
            <a:ext cx="9144000" cy="402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5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BN nữ, 70 tuổi, nhập viện vì ngất.</a:t>
            </a:r>
          </a:p>
          <a:p>
            <a:r>
              <a:rPr lang="en-US" smtClean="0">
                <a:solidFill>
                  <a:schemeClr val="bg1"/>
                </a:solidFill>
              </a:rPr>
              <a:t>Tiền căn: BTTMCB, THA, ĐTĐ2</a:t>
            </a:r>
          </a:p>
          <a:p>
            <a:r>
              <a:rPr lang="en-US" smtClean="0">
                <a:solidFill>
                  <a:schemeClr val="bg1"/>
                </a:solidFill>
              </a:rPr>
              <a:t>Khám:</a:t>
            </a:r>
          </a:p>
          <a:p>
            <a:pPr lvl="1"/>
            <a:r>
              <a:rPr lang="en-US" sz="3200" smtClean="0">
                <a:solidFill>
                  <a:schemeClr val="bg1"/>
                </a:solidFill>
              </a:rPr>
              <a:t>M: 50 lần/phút	HA: 90/60 mmHg</a:t>
            </a:r>
          </a:p>
          <a:p>
            <a:pPr lvl="1"/>
            <a:r>
              <a:rPr lang="en-US" sz="3200" smtClean="0">
                <a:solidFill>
                  <a:schemeClr val="bg1"/>
                </a:solidFill>
              </a:rPr>
              <a:t>Tim: T1, T2 rõ. T1 mạnh từng lúc</a:t>
            </a:r>
          </a:p>
          <a:p>
            <a:pPr lvl="1"/>
            <a:r>
              <a:rPr lang="en-US" sz="3200" smtClean="0">
                <a:solidFill>
                  <a:schemeClr val="bg1"/>
                </a:solidFill>
              </a:rPr>
              <a:t>Phổi: trong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9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400"/>
            <a:ext cx="918349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6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FF00"/>
                </a:solidFill>
                <a:latin typeface="Arial Narrow" pitchFamily="34" charset="0"/>
              </a:rPr>
              <a:t>SINH BỆNH HỌC</a:t>
            </a:r>
            <a:endParaRPr lang="en-US">
              <a:solidFill>
                <a:srgbClr val="FFFF00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6637"/>
            <a:ext cx="8229600" cy="45259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Nhồi máu cơ tim: hoại tử cơ tim do thiếu máu cục bộ kéo dài </a:t>
            </a: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 tăng men tim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Sau nhồi máu: tái cấu trúc cơ tim (remodelling)  suy tim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4297768" cy="309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Káº¿t quáº£ hÃ¬nh áº£nh cho ventricular  remode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59200"/>
            <a:ext cx="46482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Bn nam, 56 tuổi, nhập viện vì lơ mơ.</a:t>
            </a:r>
          </a:p>
          <a:p>
            <a:r>
              <a:rPr lang="en-US" smtClean="0">
                <a:solidFill>
                  <a:schemeClr val="bg1"/>
                </a:solidFill>
              </a:rPr>
              <a:t>Cách nhập viện 4 giờ: BN đau ngực dữ dội kèm vã mồ hôi </a:t>
            </a: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 lơ mơ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M: 96 lần/phút	HA: 70/50 mmHg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TM cảnh nổi (+)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Tim: T1, T2 rõ.  Phổi: trong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Gan to 13 cm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313237"/>
            <a:ext cx="7162800" cy="2392363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 ↑: DII, DIII, aVF, V1, V2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 ↑/ DIII &gt; DII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ST↓/ aVL &gt; DI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146" name="Picture 2" descr="https://lifeinthefastlane.com/wp-content/uploads/2011/09/RVM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1000"/>
            <a:ext cx="9144001" cy="375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BN nam, 61 tuổi, nhập viện vì khó thở + vã mồ hôi</a:t>
            </a:r>
          </a:p>
          <a:p>
            <a:r>
              <a:rPr lang="en-US" smtClean="0">
                <a:solidFill>
                  <a:schemeClr val="bg1"/>
                </a:solidFill>
              </a:rPr>
              <a:t>Tiền căn: </a:t>
            </a:r>
          </a:p>
          <a:p>
            <a:pPr>
              <a:buFont typeface="Wingdings" pitchFamily="2" charset="2"/>
              <a:buChar char="ü"/>
            </a:pPr>
            <a:r>
              <a:rPr lang="en-US" smtClean="0">
                <a:solidFill>
                  <a:schemeClr val="bg1"/>
                </a:solidFill>
              </a:rPr>
              <a:t>Suy thận mạn giai đoạn cuối đang IHD</a:t>
            </a:r>
          </a:p>
          <a:p>
            <a:pPr>
              <a:buFont typeface="Wingdings" pitchFamily="2" charset="2"/>
              <a:buChar char="ü"/>
            </a:pPr>
            <a:r>
              <a:rPr lang="en-US" smtClean="0">
                <a:solidFill>
                  <a:schemeClr val="bg1"/>
                </a:solidFill>
              </a:rPr>
              <a:t>THA</a:t>
            </a:r>
          </a:p>
          <a:p>
            <a:r>
              <a:rPr lang="en-US" smtClean="0">
                <a:solidFill>
                  <a:schemeClr val="bg1"/>
                </a:solidFill>
              </a:rPr>
              <a:t>Khám: chưa ghi nhận bất thường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2209800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Block nhánh (P) hoàn toàn</a:t>
            </a:r>
          </a:p>
          <a:p>
            <a:r>
              <a:rPr lang="en-US" smtClean="0">
                <a:solidFill>
                  <a:schemeClr val="bg1"/>
                </a:solidFill>
              </a:rPr>
              <a:t>ST đẳng điện tại v1</a:t>
            </a:r>
          </a:p>
          <a:p>
            <a:r>
              <a:rPr lang="en-US" smtClean="0">
                <a:solidFill>
                  <a:schemeClr val="bg1"/>
                </a:solidFill>
              </a:rPr>
              <a:t>ST ↑ tại V2, V3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194" name="Picture 2" descr="http://www.emdocs.net/wp-content/uploads/2017/12/RBBB-ACS-ECG-1024x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52038"/>
            <a:ext cx="9137374" cy="4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39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CASE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7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Bn nữ, 65 tuổi, nhập viện vì hôn mê.</a:t>
            </a:r>
          </a:p>
          <a:p>
            <a:r>
              <a:rPr lang="en-US" smtClean="0">
                <a:solidFill>
                  <a:schemeClr val="bg1"/>
                </a:solidFill>
              </a:rPr>
              <a:t>Cách nhập viện 3 giờ: đau ngực dữ dội kèm vã mồi hôi </a:t>
            </a:r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 hôn mê</a:t>
            </a:r>
          </a:p>
          <a:p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Khám:</a:t>
            </a:r>
          </a:p>
          <a:p>
            <a:pPr lvl="1"/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GCS = 8 điểm</a:t>
            </a:r>
          </a:p>
          <a:p>
            <a:pPr lvl="1"/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M: 155 l/ph	HA: 60/40 mmHg</a:t>
            </a:r>
          </a:p>
          <a:p>
            <a:pPr lvl="1"/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Lạnh đầu chi</a:t>
            </a:r>
          </a:p>
          <a:p>
            <a:pPr lvl="1"/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Tim: T1, T2 mờ</a:t>
            </a:r>
          </a:p>
          <a:p>
            <a:pPr lvl="1"/>
            <a:r>
              <a:rPr lang="en-US" smtClean="0">
                <a:solidFill>
                  <a:schemeClr val="bg1"/>
                </a:solidFill>
                <a:sym typeface="Wingdings" pitchFamily="2" charset="2"/>
              </a:rPr>
              <a:t>Phổi: rale ẩm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27220"/>
            <a:ext cx="8229600" cy="2430779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Nhanh xoang</a:t>
            </a:r>
          </a:p>
          <a:p>
            <a:r>
              <a:rPr lang="en-US" smtClean="0">
                <a:solidFill>
                  <a:schemeClr val="bg1"/>
                </a:solidFill>
              </a:rPr>
              <a:t>ST↓ lan tỏa nhiều chuyển đạo</a:t>
            </a:r>
          </a:p>
          <a:p>
            <a:r>
              <a:rPr lang="en-US" smtClean="0">
                <a:solidFill>
                  <a:schemeClr val="bg1"/>
                </a:solidFill>
              </a:rPr>
              <a:t>ST↑ aVR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https://litfl.com/wp-content/uploads/2018/08/ECG-Left-main-coronary-artery-LMC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105400" cy="4525963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Bệnh cảnh NMCT cấp đã được mô tả trong thư tịch cổ Ebers papyrus (1534 BC)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72" y="357187"/>
            <a:ext cx="4038419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5244405"/>
            <a:ext cx="861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mtClean="0">
                <a:solidFill>
                  <a:srgbClr val="FFC000"/>
                </a:solidFill>
                <a:latin typeface="+mj-lt"/>
                <a:cs typeface="Mongolian Baiti" pitchFamily="66" charset="0"/>
              </a:rPr>
              <a:t>If you find a man with chest pain and a clenched fist over his chest, the death is coming….</a:t>
            </a:r>
          </a:p>
          <a:p>
            <a:endParaRPr lang="en-US" sz="2800" i="1">
              <a:solidFill>
                <a:srgbClr val="FFC000"/>
              </a:solidFill>
              <a:latin typeface="+mj-lt"/>
              <a:cs typeface="Mongolian Baiti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2215</Words>
  <Application>Microsoft Office PowerPoint</Application>
  <PresentationFormat>On-screen Show (4:3)</PresentationFormat>
  <Paragraphs>385</Paragraphs>
  <Slides>85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ECG TRONG  HỘI CHỨNG VÀNH CẤP</vt:lpstr>
      <vt:lpstr>GIẢI PHẪU HỆ MẠCH VÀNH</vt:lpstr>
      <vt:lpstr>Nhánh LAD </vt:lpstr>
      <vt:lpstr>Nhánh LCx </vt:lpstr>
      <vt:lpstr>Động mạch vành phải</vt:lpstr>
      <vt:lpstr>PowerPoint Presentation</vt:lpstr>
      <vt:lpstr>PowerPoint Presentation</vt:lpstr>
      <vt:lpstr>SINH BỆNH HỌC</vt:lpstr>
      <vt:lpstr>PowerPoint Presentation</vt:lpstr>
      <vt:lpstr>TRIỆU CHỨNG LÂM SÀNG</vt:lpstr>
      <vt:lpstr>PowerPoint Presentation</vt:lpstr>
      <vt:lpstr>PowerPoint Presentation</vt:lpstr>
      <vt:lpstr>HỘI CHỨNG VÀNH CẤP</vt:lpstr>
      <vt:lpstr>Tại sao lại có thay đổi ST???</vt:lpstr>
      <vt:lpstr>ĐIỆN THẾ ĐỘNG MÀNG TẾ BÀO</vt:lpstr>
      <vt:lpstr>Giả thuyết về thay đổi đoạn ST</vt:lpstr>
      <vt:lpstr>PowerPoint Presentation</vt:lpstr>
      <vt:lpstr>Cơ chế gây ST chênh lên</vt:lpstr>
      <vt:lpstr>Giả thuyết điện thế tổn thương tâm trương:</vt:lpstr>
      <vt:lpstr>Giả thuyết điện thế tổn thương tâm thu:</vt:lpstr>
      <vt:lpstr>Cơ chế gây ST chênh lên</vt:lpstr>
      <vt:lpstr>Điện thế vùng nhồi máu</vt:lpstr>
      <vt:lpstr>Động học ECG trong NMCT</vt:lpstr>
      <vt:lpstr>TIÊU CHUẨN CHẨN ĐOÁN ST CHÊNH LÊN</vt:lpstr>
      <vt:lpstr>TIÊU CHUẨN CHẨN ĐOÁN ST CHÊNH </vt:lpstr>
      <vt:lpstr>Các kiểu ST chênh lên</vt:lpstr>
      <vt:lpstr>Tombstone sign</vt:lpstr>
      <vt:lpstr>PHÂN VÙNG NHỒI MÁU CƠ TIM</vt:lpstr>
      <vt:lpstr>R cắt cụt (Poor R Wave Progression)</vt:lpstr>
      <vt:lpstr>T cao, nhọn, đối xứng trong NMCT tối cấp</vt:lpstr>
      <vt:lpstr>De Winter’s T Wave</vt:lpstr>
      <vt:lpstr>ST chênh lên: V1 – V6, DI, aVL  NMCT vùng trước rộng, bên cao</vt:lpstr>
      <vt:lpstr>Hình ảnh soi gương trong NMCT</vt:lpstr>
      <vt:lpstr>Hình ảnh soi gương trong NMCT</vt:lpstr>
      <vt:lpstr>PowerPoint Presentation</vt:lpstr>
      <vt:lpstr>PowerPoint Presentation</vt:lpstr>
      <vt:lpstr>PowerPoint Presentation</vt:lpstr>
      <vt:lpstr>NMCT KHÔNG ST CHÊNH LÊN</vt:lpstr>
      <vt:lpstr>NMCT KHÔNG ST CHÊNH LÊN</vt:lpstr>
      <vt:lpstr>NHỒI MÁU THẤT PHẢI</vt:lpstr>
      <vt:lpstr>NHỒI MÁU THẤT (P)</vt:lpstr>
      <vt:lpstr>PowerPoint Presentation</vt:lpstr>
      <vt:lpstr>CHẨN ĐOÁN</vt:lpstr>
      <vt:lpstr>CHẨN ĐOÁN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PowerPoint Presentation</vt:lpstr>
      <vt:lpstr>NHỒI MÁU CƠ TIM + BLOCK NHÁNH</vt:lpstr>
      <vt:lpstr>NHỒI MÁU CƠ TIM + BLOCK NHÁNH</vt:lpstr>
      <vt:lpstr>BLOCK NHÁNH PHẢI</vt:lpstr>
      <vt:lpstr>NMCT thành trước + RBBB</vt:lpstr>
      <vt:lpstr>NMCT thành trước + RBBB</vt:lpstr>
      <vt:lpstr>BLOCK NHÁNH TRÁI</vt:lpstr>
      <vt:lpstr>NHỒI MÁU CƠ TIM + BLOCK NHÁNH (T)</vt:lpstr>
      <vt:lpstr>NHỒI MÁU CƠ TIM + BLOCK NHÁNH (T)</vt:lpstr>
      <vt:lpstr>NHỒI MÁU CƠ TIM + BLOCK NHÁNH (T)</vt:lpstr>
      <vt:lpstr>CHẨN ĐOÁN PHÂN BIỆT</vt:lpstr>
      <vt:lpstr>Viêm màng ngoài tim cấp</vt:lpstr>
      <vt:lpstr>Hội chứng tái cực sớm (Tái cực sớm lành tính: Benign Early Repolarization) </vt:lpstr>
      <vt:lpstr>PowerPoint Presentation</vt:lpstr>
      <vt:lpstr>Phình vách thất sau NMCT</vt:lpstr>
      <vt:lpstr>PowerPoint Presentation</vt:lpstr>
      <vt:lpstr>MỘT SỐ TÌNH HUỐNG LÂM SÀNG</vt:lpstr>
      <vt:lpstr>CASE 1</vt:lpstr>
      <vt:lpstr>CASE 1</vt:lpstr>
      <vt:lpstr>PowerPoint Presentation</vt:lpstr>
      <vt:lpstr>CASE 2</vt:lpstr>
      <vt:lpstr>PowerPoint Presentation</vt:lpstr>
      <vt:lpstr>CASE 3</vt:lpstr>
      <vt:lpstr>PowerPoint Presentation</vt:lpstr>
      <vt:lpstr>CASE 4</vt:lpstr>
      <vt:lpstr>PowerPoint Presentation</vt:lpstr>
      <vt:lpstr>CASE 5</vt:lpstr>
      <vt:lpstr>PowerPoint Presentation</vt:lpstr>
      <vt:lpstr>CASE 6</vt:lpstr>
      <vt:lpstr>PowerPoint Presentation</vt:lpstr>
      <vt:lpstr>CASE 7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ECG TRONG  HỘI CHỨNG VÀNH CẤP</dc:title>
  <dc:creator>PC</dc:creator>
  <cp:lastModifiedBy>PC</cp:lastModifiedBy>
  <cp:revision>69</cp:revision>
  <dcterms:created xsi:type="dcterms:W3CDTF">2018-08-04T07:40:16Z</dcterms:created>
  <dcterms:modified xsi:type="dcterms:W3CDTF">2019-07-03T15:17:30Z</dcterms:modified>
</cp:coreProperties>
</file>